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83" r:id="rId2"/>
    <p:sldId id="405" r:id="rId3"/>
    <p:sldId id="391" r:id="rId4"/>
    <p:sldId id="403" r:id="rId5"/>
    <p:sldId id="404" r:id="rId6"/>
    <p:sldId id="407" r:id="rId7"/>
    <p:sldId id="401" r:id="rId8"/>
    <p:sldId id="393" r:id="rId9"/>
    <p:sldId id="394" r:id="rId10"/>
    <p:sldId id="395" r:id="rId11"/>
    <p:sldId id="396" r:id="rId12"/>
    <p:sldId id="397" r:id="rId13"/>
    <p:sldId id="410" r:id="rId14"/>
    <p:sldId id="398" r:id="rId15"/>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006600"/>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90" autoAdjust="0"/>
    <p:restoredTop sz="94660"/>
  </p:normalViewPr>
  <p:slideViewPr>
    <p:cSldViewPr>
      <p:cViewPr varScale="1">
        <p:scale>
          <a:sx n="61" d="100"/>
          <a:sy n="61" d="100"/>
        </p:scale>
        <p:origin x="1176" y="52"/>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00C98D7E-F2EB-4D57-87D4-8EE602819769}" type="datetimeFigureOut">
              <a:rPr kumimoji="1" lang="ja-JP" altLang="en-US" smtClean="0"/>
              <a:t>2024/7/4</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37A148BB-2D6B-40D8-BB8B-618D78A71258}" type="slidenum">
              <a:rPr kumimoji="1" lang="ja-JP" altLang="en-US" smtClean="0"/>
              <a:t>‹#›</a:t>
            </a:fld>
            <a:endParaRPr kumimoji="1" lang="ja-JP" altLang="en-US"/>
          </a:p>
        </p:txBody>
      </p:sp>
    </p:spTree>
    <p:extLst>
      <p:ext uri="{BB962C8B-B14F-4D97-AF65-F5344CB8AC3E}">
        <p14:creationId xmlns:p14="http://schemas.microsoft.com/office/powerpoint/2010/main" val="33224454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endParaRPr 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a:p>
        </p:txBody>
      </p:sp>
      <p:sp>
        <p:nvSpPr>
          <p:cNvPr id="4" name="日付プレースホルダー 3"/>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120545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4045612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endParaRPr 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107274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4"/>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6" name="フッター プレースホルダー 5"/>
          <p:cNvSpPr>
            <a:spLocks noGrp="1"/>
          </p:cNvSpPr>
          <p:nvPr>
            <p:ph type="ftr" sz="quarter" idx="11"/>
          </p:nvPr>
        </p:nvSpPr>
        <p:spPr/>
        <p:txBody>
          <a:bodyPr/>
          <a:lstStyle/>
          <a:p>
            <a:endParaRPr lang="en-US" dirty="0"/>
          </a:p>
        </p:txBody>
      </p:sp>
      <p:sp>
        <p:nvSpPr>
          <p:cNvPr id="7" name="スライド番号プレースホルダー 6"/>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3052114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endParaRPr 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日付プレースホルダー 6"/>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8" name="フッター プレースホルダー 7"/>
          <p:cNvSpPr>
            <a:spLocks noGrp="1"/>
          </p:cNvSpPr>
          <p:nvPr>
            <p:ph type="ftr" sz="quarter" idx="11"/>
          </p:nvPr>
        </p:nvSpPr>
        <p:spPr/>
        <p:txBody>
          <a:bodyPr/>
          <a:lstStyle/>
          <a:p>
            <a:endParaRPr lang="en-US" dirty="0"/>
          </a:p>
        </p:txBody>
      </p:sp>
      <p:sp>
        <p:nvSpPr>
          <p:cNvPr id="9" name="スライド番号プレースホルダー 8"/>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703334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日付プレースホルダー 2"/>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4" name="フッター プレースホルダー 3"/>
          <p:cNvSpPr>
            <a:spLocks noGrp="1"/>
          </p:cNvSpPr>
          <p:nvPr>
            <p:ph type="ftr" sz="quarter" idx="11"/>
          </p:nvPr>
        </p:nvSpPr>
        <p:spPr/>
        <p:txBody>
          <a:bodyPr/>
          <a:lstStyle/>
          <a:p>
            <a:endParaRPr lang="en-US" dirty="0"/>
          </a:p>
        </p:txBody>
      </p:sp>
      <p:sp>
        <p:nvSpPr>
          <p:cNvPr id="5" name="スライド番号プレースホルダー 4"/>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2460168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3" name="フッター プレースホルダー 2"/>
          <p:cNvSpPr>
            <a:spLocks noGrp="1"/>
          </p:cNvSpPr>
          <p:nvPr>
            <p:ph type="ftr" sz="quarter" idx="11"/>
          </p:nvPr>
        </p:nvSpPr>
        <p:spPr/>
        <p:txBody>
          <a:bodyPr/>
          <a:lstStyle/>
          <a:p>
            <a:endParaRPr lang="en-US" dirty="0"/>
          </a:p>
        </p:txBody>
      </p:sp>
      <p:sp>
        <p:nvSpPr>
          <p:cNvPr id="4" name="スライド番号プレースホルダー 3"/>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1238099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endParaRPr 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6" name="フッター プレースホルダー 5"/>
          <p:cNvSpPr>
            <a:spLocks noGrp="1"/>
          </p:cNvSpPr>
          <p:nvPr>
            <p:ph type="ftr" sz="quarter" idx="11"/>
          </p:nvPr>
        </p:nvSpPr>
        <p:spPr/>
        <p:txBody>
          <a:bodyPr/>
          <a:lstStyle/>
          <a:p>
            <a:endParaRPr lang="en-US" dirty="0"/>
          </a:p>
        </p:txBody>
      </p:sp>
      <p:sp>
        <p:nvSpPr>
          <p:cNvPr id="7" name="スライド番号プレースホルダー 6"/>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34199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endParaRPr 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6" name="フッター プレースホルダー 5"/>
          <p:cNvSpPr>
            <a:spLocks noGrp="1"/>
          </p:cNvSpPr>
          <p:nvPr>
            <p:ph type="ftr" sz="quarter" idx="11"/>
          </p:nvPr>
        </p:nvSpPr>
        <p:spPr/>
        <p:txBody>
          <a:bodyPr/>
          <a:lstStyle/>
          <a:p>
            <a:endParaRPr lang="en-US" dirty="0"/>
          </a:p>
        </p:txBody>
      </p:sp>
      <p:sp>
        <p:nvSpPr>
          <p:cNvPr id="7" name="スライド番号プレースホルダー 6"/>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864155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3640080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p>
            <a:fld id="{D1D396E9-B8B7-4E0D-BDBA-6E00F7062B52}" type="datetimeFigureOut">
              <a:rPr lang="en-US" smtClean="0"/>
              <a:t>7/4/2024</a:t>
            </a:fld>
            <a:endParaRPr lang="en-US" dirty="0"/>
          </a:p>
        </p:txBody>
      </p:sp>
      <p:sp>
        <p:nvSpPr>
          <p:cNvPr id="5" name="フッター プレースホルダー 4"/>
          <p:cNvSpPr>
            <a:spLocks noGrp="1"/>
          </p:cNvSpPr>
          <p:nvPr>
            <p:ph type="ftr" sz="quarter" idx="11"/>
          </p:nvPr>
        </p:nvSpPr>
        <p:spPr/>
        <p:txBody>
          <a:bodyPr/>
          <a:lstStyle/>
          <a:p>
            <a:endParaRPr lang="en-US" dirty="0"/>
          </a:p>
        </p:txBody>
      </p:sp>
      <p:sp>
        <p:nvSpPr>
          <p:cNvPr id="6" name="スライド番号プレースホルダー 5"/>
          <p:cNvSpPr>
            <a:spLocks noGrp="1"/>
          </p:cNvSpPr>
          <p:nvPr>
            <p:ph type="sldNum" sz="quarter" idx="12"/>
          </p:nvPr>
        </p:nvSpPr>
        <p:spPr/>
        <p:txBody>
          <a:bodyPr/>
          <a:lstStyle/>
          <a:p>
            <a:fld id="{ADFEBA79-A21B-4E16-9C7F-D0B1E5418FF1}" type="slidenum">
              <a:rPr lang="en-US" smtClean="0"/>
              <a:t>‹#›</a:t>
            </a:fld>
            <a:endParaRPr lang="en-US" dirty="0"/>
          </a:p>
        </p:txBody>
      </p:sp>
    </p:spTree>
    <p:extLst>
      <p:ext uri="{BB962C8B-B14F-4D97-AF65-F5344CB8AC3E}">
        <p14:creationId xmlns:p14="http://schemas.microsoft.com/office/powerpoint/2010/main" val="3496264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396E9-B8B7-4E0D-BDBA-6E00F7062B52}" type="datetimeFigureOut">
              <a:rPr lang="en-US" smtClean="0"/>
              <a:t>7/4/2024</a:t>
            </a:fld>
            <a:endParaRPr 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EBA79-A21B-4E16-9C7F-D0B1E5418FF1}" type="slidenum">
              <a:rPr lang="en-US" smtClean="0"/>
              <a:t>‹#›</a:t>
            </a:fld>
            <a:endParaRPr lang="en-US" dirty="0"/>
          </a:p>
        </p:txBody>
      </p:sp>
    </p:spTree>
    <p:extLst>
      <p:ext uri="{BB962C8B-B14F-4D97-AF65-F5344CB8AC3E}">
        <p14:creationId xmlns:p14="http://schemas.microsoft.com/office/powerpoint/2010/main" val="994874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99733" y="188641"/>
            <a:ext cx="7772400" cy="1080119"/>
          </a:xfrm>
        </p:spPr>
        <p:txBody>
          <a:bodyPr>
            <a:noAutofit/>
          </a:bodyPr>
          <a:lstStyle/>
          <a:p>
            <a:endParaRPr lang="en-US" sz="2400" dirty="0"/>
          </a:p>
        </p:txBody>
      </p:sp>
      <p:sp>
        <p:nvSpPr>
          <p:cNvPr id="3" name="サブタイトル 2"/>
          <p:cNvSpPr>
            <a:spLocks noGrp="1"/>
          </p:cNvSpPr>
          <p:nvPr>
            <p:ph type="subTitle" idx="1"/>
          </p:nvPr>
        </p:nvSpPr>
        <p:spPr>
          <a:xfrm>
            <a:off x="395536" y="1628800"/>
            <a:ext cx="8242188" cy="4392488"/>
          </a:xfrm>
        </p:spPr>
        <p:txBody>
          <a:bodyPr>
            <a:noAutofit/>
          </a:bodyPr>
          <a:lstStyle/>
          <a:p>
            <a:endParaRPr lang="en-US" altLang="ja-JP" sz="1400" dirty="0">
              <a:latin typeface="ＭＳ Ｐゴシック" charset="-128"/>
              <a:ea typeface="ＭＳ Ｐゴシック" charset="-128"/>
            </a:endParaRPr>
          </a:p>
          <a:p>
            <a:endParaRPr lang="en-US" altLang="ja-JP" sz="1400" dirty="0">
              <a:latin typeface="ＭＳ Ｐゴシック" charset="-128"/>
              <a:ea typeface="ＭＳ Ｐゴシック" charset="-128"/>
            </a:endParaRPr>
          </a:p>
          <a:p>
            <a:endParaRPr lang="en-US" altLang="ja-JP" sz="1400" b="1" dirty="0">
              <a:latin typeface="Arial" charset="0"/>
              <a:ea typeface="Arial Unicode MS"/>
              <a:cs typeface="Arial Unicode MS"/>
            </a:endParaRPr>
          </a:p>
          <a:p>
            <a:endParaRPr lang="en-US" altLang="ja-JP" sz="1400" b="1" dirty="0">
              <a:latin typeface="Arial" charset="0"/>
              <a:ea typeface="Arial Unicode MS"/>
              <a:cs typeface="Arial Unicode MS"/>
            </a:endParaRPr>
          </a:p>
          <a:p>
            <a:endParaRPr lang="en-US" altLang="ja-JP" sz="1400" b="1" dirty="0">
              <a:latin typeface="Arial" charset="0"/>
              <a:ea typeface="Arial Unicode MS"/>
              <a:cs typeface="Arial Unicode MS"/>
            </a:endParaRPr>
          </a:p>
          <a:p>
            <a:endParaRPr lang="en-US" altLang="ja-JP" sz="1400" b="1" dirty="0">
              <a:latin typeface="Arial" charset="0"/>
              <a:ea typeface="Arial Unicode MS"/>
              <a:cs typeface="Arial Unicode MS"/>
            </a:endParaRPr>
          </a:p>
          <a:p>
            <a:r>
              <a:rPr lang="en-US" altLang="ja-JP" sz="3600" b="1" dirty="0">
                <a:solidFill>
                  <a:schemeClr val="tx1"/>
                </a:solidFill>
                <a:latin typeface="游ゴシック Medium" panose="020B0500000000000000" pitchFamily="50" charset="-128"/>
                <a:ea typeface="游ゴシック Medium" panose="020B0500000000000000" pitchFamily="50" charset="-128"/>
                <a:cs typeface="Arial Unicode MS"/>
              </a:rPr>
              <a:t>[III</a:t>
            </a:r>
            <a:r>
              <a:rPr lang="en-US" altLang="ja-JP" sz="3600" b="1" dirty="0">
                <a:solidFill>
                  <a:srgbClr val="FF0000"/>
                </a:solidFill>
                <a:latin typeface="游ゴシック Medium" panose="020B0500000000000000" pitchFamily="50" charset="-128"/>
                <a:ea typeface="游ゴシック Medium" panose="020B0500000000000000" pitchFamily="50" charset="-128"/>
                <a:cs typeface="Arial Unicode MS"/>
              </a:rPr>
              <a:t>B</a:t>
            </a:r>
            <a:r>
              <a:rPr lang="en-US" altLang="ja-JP" sz="3600" b="1" dirty="0">
                <a:solidFill>
                  <a:schemeClr val="tx1"/>
                </a:solidFill>
                <a:latin typeface="游ゴシック Medium" panose="020B0500000000000000" pitchFamily="50" charset="-128"/>
                <a:ea typeface="游ゴシック Medium" panose="020B0500000000000000" pitchFamily="50" charset="-128"/>
                <a:cs typeface="Arial Unicode MS"/>
              </a:rPr>
              <a:t>] </a:t>
            </a:r>
            <a:r>
              <a:rPr lang="en-US" altLang="ja-JP" sz="3600" b="1" dirty="0">
                <a:solidFill>
                  <a:schemeClr val="tx1"/>
                </a:solidFill>
                <a:latin typeface="游ゴシック Medium" panose="020B0500000000000000" pitchFamily="50" charset="-128"/>
                <a:ea typeface="游ゴシック Medium" panose="020B0500000000000000" pitchFamily="50" charset="-128"/>
              </a:rPr>
              <a:t>KSR v. Teleflex </a:t>
            </a:r>
            <a:endParaRPr lang="en-US" altLang="ja-JP" sz="1800" dirty="0">
              <a:solidFill>
                <a:schemeClr val="tx1"/>
              </a:solidFill>
              <a:latin typeface="游ゴシック Medium" panose="020B0500000000000000" pitchFamily="50" charset="-128"/>
              <a:ea typeface="游ゴシック Medium" panose="020B0500000000000000" pitchFamily="50" charset="-128"/>
            </a:endParaRPr>
          </a:p>
          <a:p>
            <a:r>
              <a:rPr lang="ja-JP" altLang="en-US" sz="2000" dirty="0">
                <a:solidFill>
                  <a:schemeClr val="tx1"/>
                </a:solidFill>
                <a:latin typeface="游ゴシック Medium" panose="020B0500000000000000" pitchFamily="50" charset="-128"/>
                <a:ea typeface="游ゴシック Medium" panose="020B0500000000000000" pitchFamily="50" charset="-128"/>
              </a:rPr>
              <a:t>合衆国最高裁判決</a:t>
            </a:r>
            <a:r>
              <a:rPr lang="en-US" sz="2000" dirty="0">
                <a:solidFill>
                  <a:schemeClr val="tx1"/>
                </a:solidFill>
                <a:latin typeface="游ゴシック Medium" panose="020B0500000000000000" pitchFamily="50" charset="-128"/>
                <a:ea typeface="游ゴシック Medium" panose="020B0500000000000000" pitchFamily="50" charset="-128"/>
              </a:rPr>
              <a:t>  </a:t>
            </a:r>
            <a:r>
              <a:rPr lang="en-US" altLang="ja-JP" sz="2000" dirty="0">
                <a:solidFill>
                  <a:schemeClr val="tx1"/>
                </a:solidFill>
                <a:latin typeface="游ゴシック Medium" panose="020B0500000000000000" pitchFamily="50" charset="-128"/>
                <a:ea typeface="游ゴシック Medium" panose="020B0500000000000000" pitchFamily="50" charset="-128"/>
              </a:rPr>
              <a:t>2007</a:t>
            </a:r>
            <a:r>
              <a:rPr lang="en-US" sz="2000" dirty="0">
                <a:solidFill>
                  <a:schemeClr val="tx1"/>
                </a:solidFill>
                <a:latin typeface="游ゴシック Medium" panose="020B0500000000000000" pitchFamily="50" charset="-128"/>
                <a:ea typeface="游ゴシック Medium" panose="020B0500000000000000" pitchFamily="50" charset="-128"/>
              </a:rPr>
              <a:t>年</a:t>
            </a:r>
            <a:r>
              <a:rPr lang="en-US" altLang="ja-JP" sz="2000" dirty="0">
                <a:solidFill>
                  <a:schemeClr val="tx1"/>
                </a:solidFill>
                <a:latin typeface="游ゴシック Medium" panose="020B0500000000000000" pitchFamily="50" charset="-128"/>
                <a:ea typeface="游ゴシック Medium" panose="020B0500000000000000" pitchFamily="50" charset="-128"/>
              </a:rPr>
              <a:t>04</a:t>
            </a:r>
            <a:r>
              <a:rPr lang="en-US" sz="2000" dirty="0">
                <a:solidFill>
                  <a:schemeClr val="tx1"/>
                </a:solidFill>
                <a:latin typeface="游ゴシック Medium" panose="020B0500000000000000" pitchFamily="50" charset="-128"/>
                <a:ea typeface="游ゴシック Medium" panose="020B0500000000000000" pitchFamily="50" charset="-128"/>
              </a:rPr>
              <a:t>月</a:t>
            </a:r>
            <a:r>
              <a:rPr lang="en-US" altLang="ja-JP" sz="2000" dirty="0">
                <a:solidFill>
                  <a:schemeClr val="tx1"/>
                </a:solidFill>
                <a:latin typeface="游ゴシック Medium" panose="020B0500000000000000" pitchFamily="50" charset="-128"/>
                <a:ea typeface="游ゴシック Medium" panose="020B0500000000000000" pitchFamily="50" charset="-128"/>
              </a:rPr>
              <a:t>30</a:t>
            </a:r>
            <a:r>
              <a:rPr lang="en-US" sz="2000" dirty="0">
                <a:solidFill>
                  <a:schemeClr val="tx1"/>
                </a:solidFill>
                <a:latin typeface="游ゴシック Medium" panose="020B0500000000000000" pitchFamily="50" charset="-128"/>
                <a:ea typeface="游ゴシック Medium" panose="020B0500000000000000" pitchFamily="50" charset="-128"/>
              </a:rPr>
              <a:t>日</a:t>
            </a:r>
            <a:endParaRPr lang="en-US" altLang="ja-JP" sz="4000" dirty="0">
              <a:solidFill>
                <a:schemeClr val="tx1"/>
              </a:solidFill>
              <a:latin typeface="游ゴシック Medium" panose="020B0500000000000000" pitchFamily="50" charset="-128"/>
              <a:ea typeface="游ゴシック Medium" panose="020B0500000000000000" pitchFamily="50" charset="-128"/>
            </a:endParaRPr>
          </a:p>
          <a:p>
            <a:pPr algn="l"/>
            <a:endParaRPr lang="en-US" sz="1400" dirty="0">
              <a:solidFill>
                <a:schemeClr val="tx1"/>
              </a:solidFill>
            </a:endParaRPr>
          </a:p>
          <a:p>
            <a:pPr algn="l"/>
            <a:endParaRPr lang="ja-JP" altLang="en-US" sz="1400" dirty="0">
              <a:solidFill>
                <a:schemeClr val="tx1"/>
              </a:solidFill>
              <a:latin typeface="游ゴシック Medium" panose="020B0500000000000000" pitchFamily="50" charset="-128"/>
              <a:ea typeface="游ゴシック Medium" panose="020B0500000000000000" pitchFamily="50" charset="-128"/>
            </a:endParaRPr>
          </a:p>
        </p:txBody>
      </p:sp>
      <p:sp>
        <p:nvSpPr>
          <p:cNvPr id="4" name="正方形/長方形 3"/>
          <p:cNvSpPr/>
          <p:nvPr/>
        </p:nvSpPr>
        <p:spPr>
          <a:xfrm>
            <a:off x="8460432" y="6239152"/>
            <a:ext cx="354584" cy="369332"/>
          </a:xfrm>
          <a:prstGeom prst="rect">
            <a:avLst/>
          </a:prstGeom>
        </p:spPr>
        <p:txBody>
          <a:bodyPr wrap="none">
            <a:spAutoFit/>
          </a:bodyPr>
          <a:lstStyle/>
          <a:p>
            <a:fld id="{DF281012-C5A9-4A99-BAF3-6543C93BB927}" type="slidenum">
              <a:rPr lang="en-US" smtClean="0"/>
              <a:t>1</a:t>
            </a:fld>
            <a:r>
              <a:rPr lang="en-US" dirty="0"/>
              <a:t> </a:t>
            </a:r>
          </a:p>
        </p:txBody>
      </p:sp>
      <p:pic>
        <p:nvPicPr>
          <p:cNvPr id="6" name="コンテンツ プレースホルダ 6" descr="125_2506.JPG"/>
          <p:cNvPicPr>
            <a:picLocks noChangeAspect="1"/>
          </p:cNvPicPr>
          <p:nvPr/>
        </p:nvPicPr>
        <p:blipFill>
          <a:blip r:embed="rId2"/>
          <a:srcRect/>
          <a:stretch>
            <a:fillRect/>
          </a:stretch>
        </p:blipFill>
        <p:spPr bwMode="auto">
          <a:xfrm>
            <a:off x="3659953" y="1600200"/>
            <a:ext cx="1749425" cy="1312069"/>
          </a:xfrm>
          <a:prstGeom prst="rect">
            <a:avLst/>
          </a:prstGeom>
          <a:noFill/>
          <a:ln w="9525">
            <a:noFill/>
            <a:miter lim="800000"/>
            <a:headEnd/>
            <a:tailEnd/>
          </a:ln>
        </p:spPr>
      </p:pic>
      <p:sp>
        <p:nvSpPr>
          <p:cNvPr id="7" name="Footer Placeholder 4">
            <a:extLst>
              <a:ext uri="{FF2B5EF4-FFF2-40B4-BE49-F238E27FC236}">
                <a16:creationId xmlns:a16="http://schemas.microsoft.com/office/drawing/2014/main" id="{A547816D-4166-626F-FCBD-AE0FCB70BAF7}"/>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2906317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日付プレースホルダ 3"/>
          <p:cNvSpPr>
            <a:spLocks noGrp="1"/>
          </p:cNvSpPr>
          <p:nvPr>
            <p:ph type="dt" sz="half" idx="10"/>
          </p:nvPr>
        </p:nvSpPr>
        <p:spPr/>
        <p:txBody>
          <a:bodyPr/>
          <a:lstStyle/>
          <a:p>
            <a:pPr>
              <a:defRPr/>
            </a:pPr>
            <a:fld id="{F14319D4-C587-423A-8682-31041EDFC653}" type="datetime4">
              <a:rPr lang="en-US" altLang="ja-JP"/>
              <a:pPr>
                <a:defRPr/>
              </a:pPr>
              <a:t>July 4, 2024</a:t>
            </a:fld>
            <a:endParaRPr lang="ja-JP" altLang="en-US" dirty="0"/>
          </a:p>
        </p:txBody>
      </p:sp>
      <p:sp>
        <p:nvSpPr>
          <p:cNvPr id="11" name="フッター プレースホルダ 4"/>
          <p:cNvSpPr>
            <a:spLocks noGrp="1"/>
          </p:cNvSpPr>
          <p:nvPr>
            <p:ph type="ftr" sz="quarter" idx="11"/>
          </p:nvPr>
        </p:nvSpPr>
        <p:spPr/>
        <p:txBody>
          <a:bodyPr/>
          <a:lstStyle/>
          <a:p>
            <a:r>
              <a:rPr lang="en-US" altLang="ja-JP" dirty="0"/>
              <a:t>Copyrights All Reserved for Tatsuo YABE</a:t>
            </a:r>
            <a:endParaRPr lang="ja-JP" altLang="en-US" dirty="0"/>
          </a:p>
        </p:txBody>
      </p:sp>
      <p:sp>
        <p:nvSpPr>
          <p:cNvPr id="12" name="スライド番号プレースホルダ 5"/>
          <p:cNvSpPr>
            <a:spLocks noGrp="1"/>
          </p:cNvSpPr>
          <p:nvPr>
            <p:ph type="sldNum" sz="quarter" idx="12"/>
          </p:nvPr>
        </p:nvSpPr>
        <p:spPr/>
        <p:txBody>
          <a:bodyPr/>
          <a:lstStyle/>
          <a:p>
            <a:pPr>
              <a:defRPr/>
            </a:pPr>
            <a:fld id="{B89C84DC-8745-48D1-89B7-90D8A0DE2688}" type="slidenum">
              <a:rPr lang="ja-JP" altLang="en-US"/>
              <a:pPr>
                <a:defRPr/>
              </a:pPr>
              <a:t>2</a:t>
            </a:fld>
            <a:endParaRPr lang="ja-JP" altLang="en-US" dirty="0"/>
          </a:p>
        </p:txBody>
      </p:sp>
      <p:sp>
        <p:nvSpPr>
          <p:cNvPr id="7" name="日付プレースホルダ 3"/>
          <p:cNvSpPr txBox="1">
            <a:spLocks noGrp="1"/>
          </p:cNvSpPr>
          <p:nvPr/>
        </p:nvSpPr>
        <p:spPr>
          <a:xfrm>
            <a:off x="5791200" y="6405563"/>
            <a:ext cx="3044825" cy="365125"/>
          </a:xfrm>
          <a:prstGeom prst="rect">
            <a:avLst/>
          </a:prstGeom>
          <a:noFill/>
        </p:spPr>
        <p:txBody>
          <a:bodyPr/>
          <a:lstStyle/>
          <a:p>
            <a:pPr algn="r" fontAlgn="auto">
              <a:spcBef>
                <a:spcPts val="0"/>
              </a:spcBef>
              <a:spcAft>
                <a:spcPts val="0"/>
              </a:spcAft>
              <a:defRPr/>
            </a:pPr>
            <a:fld id="{0798B986-E9FA-4434-87B4-C1D15CC88FA7}" type="datetime4">
              <a:rPr lang="en-US" altLang="ja-JP" sz="1400">
                <a:solidFill>
                  <a:srgbClr val="FFFFFF"/>
                </a:solidFill>
                <a:latin typeface="+mn-lt"/>
                <a:ea typeface="+mn-ea"/>
              </a:rPr>
              <a:pPr algn="r" fontAlgn="auto">
                <a:spcBef>
                  <a:spcPts val="0"/>
                </a:spcBef>
                <a:spcAft>
                  <a:spcPts val="0"/>
                </a:spcAft>
                <a:defRPr/>
              </a:pPr>
              <a:t>July 4, 2024</a:t>
            </a:fld>
            <a:endParaRPr lang="ja-JP" altLang="en-US" sz="1400" dirty="0">
              <a:solidFill>
                <a:srgbClr val="FFFFFF"/>
              </a:solidFill>
              <a:latin typeface="+mn-lt"/>
              <a:ea typeface="+mn-ea"/>
            </a:endParaRPr>
          </a:p>
        </p:txBody>
      </p:sp>
      <p:sp>
        <p:nvSpPr>
          <p:cNvPr id="36868" name="タイトル 1"/>
          <p:cNvSpPr>
            <a:spLocks noGrp="1"/>
          </p:cNvSpPr>
          <p:nvPr>
            <p:ph type="title"/>
          </p:nvPr>
        </p:nvSpPr>
        <p:spPr/>
        <p:txBody>
          <a:bodyPr>
            <a:normAutofit/>
          </a:bodyPr>
          <a:lstStyle/>
          <a:p>
            <a:pPr algn="ctr"/>
            <a:r>
              <a:rPr lang="en-US" altLang="ja-JP" sz="3600" dirty="0">
                <a:solidFill>
                  <a:schemeClr val="tx1"/>
                </a:solidFill>
                <a:effectLst/>
                <a:latin typeface="Arial" charset="0"/>
                <a:ea typeface="Arial Unicode MS"/>
                <a:cs typeface="Arial Unicode MS"/>
              </a:rPr>
              <a:t>[III</a:t>
            </a:r>
            <a:r>
              <a:rPr lang="en-US" altLang="ja-JP" sz="3600" dirty="0">
                <a:solidFill>
                  <a:srgbClr val="FF0000"/>
                </a:solidFill>
                <a:effectLst/>
                <a:latin typeface="Arial" charset="0"/>
                <a:ea typeface="Arial Unicode MS"/>
                <a:cs typeface="Arial Unicode MS"/>
              </a:rPr>
              <a:t>B</a:t>
            </a:r>
            <a:r>
              <a:rPr lang="en-US" altLang="ja-JP" sz="3600" dirty="0">
                <a:solidFill>
                  <a:schemeClr val="tx1"/>
                </a:solidFill>
                <a:effectLst/>
                <a:latin typeface="Arial" charset="0"/>
                <a:ea typeface="Arial Unicode MS"/>
                <a:cs typeface="Arial Unicode MS"/>
              </a:rPr>
              <a:t>] </a:t>
            </a:r>
            <a:r>
              <a:rPr lang="en-US" altLang="ja-JP" sz="3600" dirty="0">
                <a:solidFill>
                  <a:schemeClr val="tx1"/>
                </a:solidFill>
                <a:latin typeface="Arial" charset="0"/>
              </a:rPr>
              <a:t>KSR v. Teleflex </a:t>
            </a:r>
            <a:r>
              <a:rPr lang="en-US" altLang="ja-JP" sz="2800" dirty="0">
                <a:solidFill>
                  <a:srgbClr val="FF0000"/>
                </a:solidFill>
                <a:latin typeface="Arial" charset="0"/>
              </a:rPr>
              <a:t>-1</a:t>
            </a:r>
            <a:endParaRPr lang="ja-JP" altLang="en-US" sz="2800" dirty="0">
              <a:solidFill>
                <a:srgbClr val="FF0000"/>
              </a:solidFill>
              <a:latin typeface="Arial" charset="0"/>
            </a:endParaRPr>
          </a:p>
        </p:txBody>
      </p:sp>
      <p:sp>
        <p:nvSpPr>
          <p:cNvPr id="36869" name="コンテンツ プレースホルダ 2"/>
          <p:cNvSpPr>
            <a:spLocks noGrp="1"/>
          </p:cNvSpPr>
          <p:nvPr>
            <p:ph sz="quarter" idx="1"/>
          </p:nvPr>
        </p:nvSpPr>
        <p:spPr>
          <a:xfrm>
            <a:off x="301625" y="1143000"/>
            <a:ext cx="8504238" cy="4956175"/>
          </a:xfrm>
        </p:spPr>
        <p:txBody>
          <a:bodyPr/>
          <a:lstStyle/>
          <a:p>
            <a:pPr marL="3175" indent="-3175">
              <a:buFont typeface="Wingdings 2" pitchFamily="18" charset="2"/>
              <a:buNone/>
            </a:pPr>
            <a:r>
              <a:rPr lang="en-US" altLang="ja-JP" sz="2000" b="1" dirty="0">
                <a:latin typeface="メイリオ" panose="020B0604030504040204" pitchFamily="50" charset="-128"/>
                <a:ea typeface="メイリオ" panose="020B0604030504040204" pitchFamily="50" charset="-128"/>
              </a:rPr>
              <a:t>KSR v. Teleflex (Supreme Court Decision)</a:t>
            </a:r>
          </a:p>
          <a:p>
            <a:pPr marL="3175" lvl="0" indent="-3175">
              <a:buNone/>
            </a:pPr>
            <a:r>
              <a:rPr lang="en-US" altLang="en-US" sz="2000" b="1" dirty="0">
                <a:latin typeface="メイリオ" panose="020B0604030504040204" pitchFamily="50" charset="-128"/>
                <a:ea typeface="メイリオ" panose="020B0604030504040204" pitchFamily="50" charset="-128"/>
                <a:cs typeface="ＭＳ Ｐゴシック" pitchFamily="50" charset="-128"/>
              </a:rPr>
              <a:t>USP6237565 - Teleflex</a:t>
            </a:r>
            <a:r>
              <a:rPr lang="ja-JP" altLang="en-US" sz="2000" b="1" dirty="0">
                <a:latin typeface="メイリオ" panose="020B0604030504040204" pitchFamily="50" charset="-128"/>
                <a:ea typeface="メイリオ" panose="020B0604030504040204" pitchFamily="50" charset="-128"/>
                <a:cs typeface="ＭＳ Ｐゴシック" pitchFamily="50" charset="-128"/>
              </a:rPr>
              <a:t>の特許</a:t>
            </a:r>
            <a:r>
              <a:rPr lang="ja-JP" altLang="en-US" sz="2000" dirty="0">
                <a:latin typeface="メイリオ" panose="020B0604030504040204" pitchFamily="50" charset="-128"/>
                <a:ea typeface="メイリオ" panose="020B0604030504040204" pitchFamily="50" charset="-128"/>
                <a:cs typeface="ＭＳ Ｐゴシック" pitchFamily="50" charset="-128"/>
              </a:rPr>
              <a:t> </a:t>
            </a:r>
            <a:endParaRPr lang="ja-JP" altLang="en-US" sz="1600" dirty="0">
              <a:latin typeface="メイリオ" panose="020B0604030504040204" pitchFamily="50" charset="-128"/>
              <a:ea typeface="メイリオ" panose="020B0604030504040204" pitchFamily="50" charset="-128"/>
              <a:cs typeface="Arial" pitchFamily="34" charset="0"/>
            </a:endParaRPr>
          </a:p>
          <a:p>
            <a:pPr marL="3175" indent="-3175">
              <a:buFont typeface="Wingdings 2" pitchFamily="18" charset="2"/>
              <a:buNone/>
            </a:pPr>
            <a:r>
              <a:rPr lang="en-US" altLang="ja-JP" sz="2000" b="1" dirty="0">
                <a:latin typeface="メイリオ" panose="020B0604030504040204" pitchFamily="50" charset="-128"/>
                <a:ea typeface="メイリオ" panose="020B0604030504040204" pitchFamily="50" charset="-128"/>
              </a:rPr>
              <a:t> </a:t>
            </a:r>
            <a:endParaRPr lang="ja-JP" altLang="en-US" sz="2000" dirty="0">
              <a:latin typeface="メイリオ" panose="020B0604030504040204" pitchFamily="50" charset="-128"/>
              <a:ea typeface="メイリオ" panose="020B0604030504040204" pitchFamily="50" charset="-128"/>
            </a:endParaRPr>
          </a:p>
          <a:p>
            <a:pPr marL="3175" indent="-3175">
              <a:buFont typeface="Wingdings 2" pitchFamily="18" charset="2"/>
              <a:buNone/>
            </a:pPr>
            <a:endParaRPr lang="ja-JP" altLang="en-US" sz="1800" dirty="0">
              <a:latin typeface="メイリオ" panose="020B0604030504040204" pitchFamily="50" charset="-128"/>
              <a:ea typeface="メイリオ" panose="020B0604030504040204" pitchFamily="50" charset="-128"/>
            </a:endParaRPr>
          </a:p>
        </p:txBody>
      </p:sp>
      <p:sp>
        <p:nvSpPr>
          <p:cNvPr id="4" name="日付プレースホルダ 3"/>
          <p:cNvSpPr txBox="1">
            <a:spLocks noGrp="1"/>
          </p:cNvSpPr>
          <p:nvPr/>
        </p:nvSpPr>
        <p:spPr>
          <a:xfrm>
            <a:off x="5791200" y="6405563"/>
            <a:ext cx="3044825" cy="365125"/>
          </a:xfrm>
          <a:prstGeom prst="rect">
            <a:avLst/>
          </a:prstGeom>
          <a:noFill/>
        </p:spPr>
        <p:txBody>
          <a:bodyPr/>
          <a:lstStyle/>
          <a:p>
            <a:pPr algn="r" fontAlgn="auto">
              <a:spcBef>
                <a:spcPts val="0"/>
              </a:spcBef>
              <a:spcAft>
                <a:spcPts val="0"/>
              </a:spcAft>
              <a:defRPr/>
            </a:pPr>
            <a:fld id="{98C204F2-A289-4004-9DEC-19BCA3D3B737}" type="datetime4">
              <a:rPr lang="en-US" altLang="ja-JP" sz="1400">
                <a:solidFill>
                  <a:srgbClr val="FFFFFF"/>
                </a:solidFill>
                <a:latin typeface="+mn-lt"/>
                <a:ea typeface="+mn-ea"/>
              </a:rPr>
              <a:pPr algn="r" fontAlgn="auto">
                <a:spcBef>
                  <a:spcPts val="0"/>
                </a:spcBef>
                <a:spcAft>
                  <a:spcPts val="0"/>
                </a:spcAft>
                <a:defRPr/>
              </a:pPr>
              <a:t>July 4, 2024</a:t>
            </a:fld>
            <a:endParaRPr lang="ja-JP" altLang="en-US" sz="1400" dirty="0">
              <a:solidFill>
                <a:srgbClr val="FFFFFF"/>
              </a:solidFill>
              <a:latin typeface="+mn-lt"/>
              <a:ea typeface="+mn-ea"/>
            </a:endParaRPr>
          </a:p>
        </p:txBody>
      </p:sp>
      <p:pic>
        <p:nvPicPr>
          <p:cNvPr id="13" name="コンテンツ プレースホルダ 6" descr="125_2506.JPG"/>
          <p:cNvPicPr>
            <a:picLocks noChangeAspect="1"/>
          </p:cNvPicPr>
          <p:nvPr/>
        </p:nvPicPr>
        <p:blipFill>
          <a:blip r:embed="rId2"/>
          <a:srcRect/>
          <a:stretch>
            <a:fillRect/>
          </a:stretch>
        </p:blipFill>
        <p:spPr bwMode="auto">
          <a:xfrm>
            <a:off x="7964090" y="373162"/>
            <a:ext cx="871935" cy="653951"/>
          </a:xfrm>
          <a:prstGeom prst="rect">
            <a:avLst/>
          </a:prstGeom>
          <a:noFill/>
          <a:ln w="9525">
            <a:noFill/>
            <a:miter lim="800000"/>
            <a:headEnd/>
            <a:tailEnd/>
          </a:ln>
        </p:spPr>
      </p:pic>
      <p:graphicFrame>
        <p:nvGraphicFramePr>
          <p:cNvPr id="2" name="表 1"/>
          <p:cNvGraphicFramePr>
            <a:graphicFrameLocks noGrp="1"/>
          </p:cNvGraphicFramePr>
          <p:nvPr>
            <p:extLst>
              <p:ext uri="{D42A27DB-BD31-4B8C-83A1-F6EECF244321}">
                <p14:modId xmlns:p14="http://schemas.microsoft.com/office/powerpoint/2010/main" val="3533120166"/>
              </p:ext>
            </p:extLst>
          </p:nvPr>
        </p:nvGraphicFramePr>
        <p:xfrm>
          <a:off x="152400" y="1828800"/>
          <a:ext cx="8683625" cy="5014399"/>
        </p:xfrm>
        <a:graphic>
          <a:graphicData uri="http://schemas.openxmlformats.org/drawingml/2006/table">
            <a:tbl>
              <a:tblPr>
                <a:tableStyleId>{5C22544A-7EE6-4342-B048-85BDC9FD1C3A}</a:tableStyleId>
              </a:tblPr>
              <a:tblGrid>
                <a:gridCol w="3843536">
                  <a:extLst>
                    <a:ext uri="{9D8B030D-6E8A-4147-A177-3AD203B41FA5}">
                      <a16:colId xmlns:a16="http://schemas.microsoft.com/office/drawing/2014/main" val="20000"/>
                    </a:ext>
                  </a:extLst>
                </a:gridCol>
                <a:gridCol w="4840089">
                  <a:extLst>
                    <a:ext uri="{9D8B030D-6E8A-4147-A177-3AD203B41FA5}">
                      <a16:colId xmlns:a16="http://schemas.microsoft.com/office/drawing/2014/main" val="20001"/>
                    </a:ext>
                  </a:extLst>
                </a:gridCol>
              </a:tblGrid>
              <a:tr h="457200">
                <a:tc>
                  <a:txBody>
                    <a:bodyPr/>
                    <a:lstStyle/>
                    <a:p>
                      <a:pPr algn="ctr">
                        <a:spcAft>
                          <a:spcPts val="0"/>
                        </a:spcAft>
                      </a:pPr>
                      <a:r>
                        <a:rPr lang="en-US" altLang="ja-JP" sz="1400" kern="0" dirty="0">
                          <a:effectLst/>
                          <a:latin typeface="メイリオ" panose="020B0604030504040204" pitchFamily="50" charset="-128"/>
                          <a:ea typeface="メイリオ" panose="020B0604030504040204" pitchFamily="50" charset="-128"/>
                        </a:rPr>
                        <a:t>Teleflex</a:t>
                      </a:r>
                      <a:r>
                        <a:rPr lang="ja-JP" altLang="en-US" sz="1400" kern="0" dirty="0">
                          <a:effectLst/>
                          <a:latin typeface="メイリオ" panose="020B0604030504040204" pitchFamily="50" charset="-128"/>
                          <a:ea typeface="メイリオ" panose="020B0604030504040204" pitchFamily="50" charset="-128"/>
                        </a:rPr>
                        <a:t>の</a:t>
                      </a:r>
                      <a:r>
                        <a:rPr lang="ja-JP" sz="1400" kern="0" dirty="0">
                          <a:effectLst/>
                          <a:latin typeface="メイリオ" panose="020B0604030504040204" pitchFamily="50" charset="-128"/>
                          <a:ea typeface="メイリオ" panose="020B0604030504040204" pitchFamily="50" charset="-128"/>
                        </a:rPr>
                        <a:t>特許　</a:t>
                      </a:r>
                      <a:r>
                        <a:rPr lang="en-US" sz="1400" kern="0" dirty="0">
                          <a:effectLst/>
                          <a:latin typeface="メイリオ" panose="020B0604030504040204" pitchFamily="50" charset="-128"/>
                          <a:ea typeface="メイリオ" panose="020B0604030504040204" pitchFamily="50" charset="-128"/>
                        </a:rPr>
                        <a:t>USP6237565 </a:t>
                      </a:r>
                      <a:endParaRPr lang="en-US" sz="1400" kern="100" dirty="0">
                        <a:effectLst/>
                        <a:latin typeface="メイリオ" panose="020B0604030504040204" pitchFamily="50" charset="-128"/>
                        <a:ea typeface="メイリオ" panose="020B0604030504040204" pitchFamily="50" charset="-128"/>
                        <a:cs typeface="Times New Roman"/>
                      </a:endParaRPr>
                    </a:p>
                  </a:txBody>
                  <a:tcPr marL="62865" marR="62865" marT="0" marB="0" anchor="ctr"/>
                </a:tc>
                <a:tc>
                  <a:txBody>
                    <a:bodyPr/>
                    <a:lstStyle/>
                    <a:p>
                      <a:pPr algn="ctr">
                        <a:spcAft>
                          <a:spcPts val="0"/>
                        </a:spcAft>
                      </a:pPr>
                      <a:endParaRPr lang="en-US" sz="1400" kern="100" dirty="0">
                        <a:effectLst/>
                        <a:latin typeface="メイリオ" panose="020B0604030504040204" pitchFamily="50" charset="-128"/>
                        <a:ea typeface="メイリオ" panose="020B0604030504040204" pitchFamily="50" charset="-128"/>
                        <a:cs typeface="Times New Roman"/>
                      </a:endParaRPr>
                    </a:p>
                  </a:txBody>
                  <a:tcPr marL="62865" marR="62865" marT="0" marB="0" anchor="ctr"/>
                </a:tc>
                <a:extLst>
                  <a:ext uri="{0D108BD9-81ED-4DB2-BD59-A6C34878D82A}">
                    <a16:rowId xmlns:a16="http://schemas.microsoft.com/office/drawing/2014/main" val="10000"/>
                  </a:ext>
                </a:extLst>
              </a:tr>
              <a:tr h="4557199">
                <a:tc>
                  <a:txBody>
                    <a:bodyPr/>
                    <a:lstStyle/>
                    <a:p>
                      <a:pPr algn="l">
                        <a:spcAft>
                          <a:spcPts val="0"/>
                        </a:spcAft>
                      </a:pPr>
                      <a:endParaRPr lang="en-US" sz="1200" kern="0" dirty="0">
                        <a:effectLst/>
                        <a:latin typeface="ＭＳ Ｐゴシック"/>
                        <a:ea typeface="ＭＳ 明朝"/>
                        <a:cs typeface="ＭＳ Ｐゴシック"/>
                      </a:endParaRPr>
                    </a:p>
                  </a:txBody>
                  <a:tcPr marL="62865" marR="62865" marT="0" marB="0"/>
                </a:tc>
                <a:tc>
                  <a:txBody>
                    <a:bodyPr/>
                    <a:lstStyle/>
                    <a:p>
                      <a:pPr algn="l">
                        <a:lnSpc>
                          <a:spcPct val="150000"/>
                        </a:lnSpc>
                        <a:spcAft>
                          <a:spcPts val="0"/>
                        </a:spcAft>
                      </a:pPr>
                      <a:r>
                        <a:rPr lang="en-US" sz="900" kern="0" dirty="0">
                          <a:effectLst/>
                        </a:rPr>
                        <a:t>  </a:t>
                      </a:r>
                      <a:endParaRPr lang="en-US" sz="900" kern="100" dirty="0">
                        <a:effectLst/>
                      </a:endParaRPr>
                    </a:p>
                    <a:p>
                      <a:pPr marL="0" marR="0" indent="0" algn="l" defTabSz="914400" rtl="0" eaLnBrk="1" fontAlgn="auto" latinLnBrk="0" hangingPunct="1">
                        <a:lnSpc>
                          <a:spcPct val="150000"/>
                        </a:lnSpc>
                        <a:spcBef>
                          <a:spcPts val="0"/>
                        </a:spcBef>
                        <a:spcAft>
                          <a:spcPts val="0"/>
                        </a:spcAft>
                        <a:buClrTx/>
                        <a:buSzTx/>
                        <a:buFontTx/>
                        <a:buNone/>
                        <a:tabLst/>
                        <a:defRPr/>
                      </a:pPr>
                      <a:r>
                        <a:rPr lang="en-US" altLang="ja-JP" sz="1600" dirty="0">
                          <a:latin typeface="メイリオ" panose="020B0604030504040204" pitchFamily="50" charset="-128"/>
                          <a:ea typeface="メイリオ" panose="020B0604030504040204" pitchFamily="50" charset="-128"/>
                        </a:rPr>
                        <a:t>Teleflex</a:t>
                      </a:r>
                      <a:r>
                        <a:rPr lang="ja-JP" altLang="en-US" sz="1600" dirty="0">
                          <a:latin typeface="メイリオ" panose="020B0604030504040204" pitchFamily="50" charset="-128"/>
                          <a:ea typeface="メイリオ" panose="020B0604030504040204" pitchFamily="50" charset="-128"/>
                        </a:rPr>
                        <a:t>の特許（</a:t>
                      </a:r>
                      <a:r>
                        <a:rPr lang="en-US" sz="1600" dirty="0">
                          <a:latin typeface="メイリオ" panose="020B0604030504040204" pitchFamily="50" charset="-128"/>
                          <a:ea typeface="メイリオ" panose="020B0604030504040204" pitchFamily="50" charset="-128"/>
                        </a:rPr>
                        <a:t>USP6237565</a:t>
                      </a:r>
                      <a:r>
                        <a:rPr lang="ja-JP" altLang="en-US" sz="1600" dirty="0">
                          <a:latin typeface="メイリオ" panose="020B0604030504040204" pitchFamily="50" charset="-128"/>
                          <a:ea typeface="メイリオ" panose="020B0604030504040204" pitchFamily="50" charset="-128"/>
                        </a:rPr>
                        <a:t>）は基本的にはアクセルペダル</a:t>
                      </a:r>
                      <a:r>
                        <a:rPr lang="en-US"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或いはブレーキペダル</a:t>
                      </a:r>
                      <a:r>
                        <a:rPr lang="en-US"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に関する発明で、</a:t>
                      </a:r>
                      <a:r>
                        <a:rPr lang="ja-JP" altLang="en-US" sz="1600" dirty="0">
                          <a:solidFill>
                            <a:srgbClr val="FF0000"/>
                          </a:solidFill>
                          <a:latin typeface="メイリオ" panose="020B0604030504040204" pitchFamily="50" charset="-128"/>
                          <a:ea typeface="メイリオ" panose="020B0604030504040204" pitchFamily="50" charset="-128"/>
                        </a:rPr>
                        <a:t>ペダル</a:t>
                      </a:r>
                      <a:r>
                        <a:rPr lang="en-US" altLang="ja-JP" sz="1600" dirty="0">
                          <a:solidFill>
                            <a:srgbClr val="FF0000"/>
                          </a:solidFill>
                          <a:latin typeface="メイリオ" panose="020B0604030504040204" pitchFamily="50" charset="-128"/>
                          <a:ea typeface="メイリオ" panose="020B0604030504040204" pitchFamily="50" charset="-128"/>
                        </a:rPr>
                        <a:t>1</a:t>
                      </a:r>
                      <a:r>
                        <a:rPr lang="en-US" sz="1600" dirty="0">
                          <a:solidFill>
                            <a:srgbClr val="FF0000"/>
                          </a:solidFill>
                          <a:latin typeface="メイリオ" panose="020B0604030504040204" pitchFamily="50" charset="-128"/>
                          <a:ea typeface="メイリオ" panose="020B0604030504040204" pitchFamily="50" charset="-128"/>
                        </a:rPr>
                        <a:t>4</a:t>
                      </a:r>
                      <a:r>
                        <a:rPr lang="ja-JP" altLang="en-US" sz="1600" dirty="0">
                          <a:latin typeface="メイリオ" panose="020B0604030504040204" pitchFamily="50" charset="-128"/>
                          <a:ea typeface="メイリオ" panose="020B0604030504040204" pitchFamily="50" charset="-128"/>
                        </a:rPr>
                        <a:t>を</a:t>
                      </a:r>
                      <a:r>
                        <a:rPr lang="ja-JP" altLang="en-US" sz="1600" dirty="0">
                          <a:solidFill>
                            <a:srgbClr val="0000FF"/>
                          </a:solidFill>
                          <a:latin typeface="メイリオ" panose="020B0604030504040204" pitchFamily="50" charset="-128"/>
                          <a:ea typeface="メイリオ" panose="020B0604030504040204" pitchFamily="50" charset="-128"/>
                        </a:rPr>
                        <a:t>ガイドロッド</a:t>
                      </a:r>
                      <a:r>
                        <a:rPr lang="en-US" sz="1600" dirty="0">
                          <a:solidFill>
                            <a:srgbClr val="0000FF"/>
                          </a:solidFill>
                          <a:latin typeface="メイリオ" panose="020B0604030504040204" pitchFamily="50" charset="-128"/>
                          <a:ea typeface="メイリオ" panose="020B0604030504040204" pitchFamily="50" charset="-128"/>
                        </a:rPr>
                        <a:t>62</a:t>
                      </a:r>
                      <a:r>
                        <a:rPr lang="ja-JP" altLang="en-US" sz="1600" dirty="0">
                          <a:latin typeface="メイリオ" panose="020B0604030504040204" pitchFamily="50" charset="-128"/>
                          <a:ea typeface="メイリオ" panose="020B0604030504040204" pitchFamily="50" charset="-128"/>
                        </a:rPr>
                        <a:t>の長手方向に変位可能であって、ドライバーの体格に合わせて</a:t>
                      </a:r>
                      <a:r>
                        <a:rPr lang="ja-JP" altLang="en-US" sz="1600" dirty="0">
                          <a:solidFill>
                            <a:srgbClr val="FF0000"/>
                          </a:solidFill>
                          <a:latin typeface="メイリオ" panose="020B0604030504040204" pitchFamily="50" charset="-128"/>
                          <a:ea typeface="メイリオ" panose="020B0604030504040204" pitchFamily="50" charset="-128"/>
                        </a:rPr>
                        <a:t>ペダル</a:t>
                      </a:r>
                      <a:r>
                        <a:rPr lang="en-US" altLang="ja-JP" sz="1600" dirty="0">
                          <a:solidFill>
                            <a:srgbClr val="FF0000"/>
                          </a:solidFill>
                          <a:latin typeface="メイリオ" panose="020B0604030504040204" pitchFamily="50" charset="-128"/>
                          <a:ea typeface="メイリオ" panose="020B0604030504040204" pitchFamily="50" charset="-128"/>
                        </a:rPr>
                        <a:t>1</a:t>
                      </a:r>
                      <a:r>
                        <a:rPr lang="en-US" sz="1600" dirty="0">
                          <a:solidFill>
                            <a:srgbClr val="FF0000"/>
                          </a:solidFill>
                          <a:latin typeface="メイリオ" panose="020B0604030504040204" pitchFamily="50" charset="-128"/>
                          <a:ea typeface="メイリオ" panose="020B0604030504040204" pitchFamily="50" charset="-128"/>
                        </a:rPr>
                        <a:t>4</a:t>
                      </a:r>
                      <a:r>
                        <a:rPr lang="ja-JP" altLang="en-US" sz="1600" dirty="0">
                          <a:latin typeface="メイリオ" panose="020B0604030504040204" pitchFamily="50" charset="-128"/>
                          <a:ea typeface="メイリオ" panose="020B0604030504040204" pitchFamily="50" charset="-128"/>
                        </a:rPr>
                        <a:t>を適切な位置に移動し、同選択位置で固定可能。</a:t>
                      </a:r>
                      <a:endParaRPr lang="en-US" altLang="ja-JP" sz="1600" dirty="0">
                        <a:latin typeface="メイリオ" panose="020B0604030504040204" pitchFamily="50" charset="-128"/>
                        <a:ea typeface="メイリオ" panose="020B0604030504040204" pitchFamily="50" charset="-128"/>
                      </a:endParaRPr>
                    </a:p>
                    <a:p>
                      <a:pPr algn="l">
                        <a:lnSpc>
                          <a:spcPts val="1400"/>
                        </a:lnSpc>
                        <a:spcAft>
                          <a:spcPts val="0"/>
                        </a:spcAft>
                      </a:pPr>
                      <a:endParaRPr lang="en-US" sz="2000" kern="100" dirty="0">
                        <a:effectLst/>
                        <a:latin typeface="Century"/>
                        <a:ea typeface="ＭＳ 明朝"/>
                        <a:cs typeface="Times New Roman"/>
                      </a:endParaRPr>
                    </a:p>
                  </a:txBody>
                  <a:tcPr marL="62865" marR="62865" marT="0" marB="0"/>
                </a:tc>
                <a:extLst>
                  <a:ext uri="{0D108BD9-81ED-4DB2-BD59-A6C34878D82A}">
                    <a16:rowId xmlns:a16="http://schemas.microsoft.com/office/drawing/2014/main" val="10001"/>
                  </a:ext>
                </a:extLst>
              </a:tr>
            </a:tbl>
          </a:graphicData>
        </a:graphic>
      </p:graphicFrame>
      <p:sp>
        <p:nvSpPr>
          <p:cNvPr id="14" name="円/楕円 13"/>
          <p:cNvSpPr/>
          <p:nvPr/>
        </p:nvSpPr>
        <p:spPr>
          <a:xfrm>
            <a:off x="2590800" y="4278349"/>
            <a:ext cx="228600" cy="228600"/>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165304"/>
            <a:ext cx="2413991" cy="517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186" y="2407959"/>
            <a:ext cx="3505307" cy="4263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直線矢印コネクタ 4"/>
          <p:cNvCxnSpPr/>
          <p:nvPr/>
        </p:nvCxnSpPr>
        <p:spPr>
          <a:xfrm>
            <a:off x="1714722" y="4198605"/>
            <a:ext cx="1104678" cy="159488"/>
          </a:xfrm>
          <a:prstGeom prst="straightConnector1">
            <a:avLst/>
          </a:prstGeom>
          <a:ln w="3810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1775388" y="5126013"/>
            <a:ext cx="983346" cy="276999"/>
          </a:xfrm>
          <a:prstGeom prst="rect">
            <a:avLst/>
          </a:prstGeom>
          <a:noFill/>
        </p:spPr>
        <p:txBody>
          <a:bodyPr wrap="none" rtlCol="0">
            <a:spAutoFit/>
          </a:bodyPr>
          <a:lstStyle/>
          <a:p>
            <a:r>
              <a:rPr lang="en-US" sz="1200" b="1" u="sng" dirty="0">
                <a:solidFill>
                  <a:srgbClr val="006600"/>
                </a:solidFill>
              </a:rPr>
              <a:t>Pivot axis 26</a:t>
            </a:r>
          </a:p>
        </p:txBody>
      </p:sp>
      <p:sp>
        <p:nvSpPr>
          <p:cNvPr id="16" name="円/楕円 15"/>
          <p:cNvSpPr/>
          <p:nvPr/>
        </p:nvSpPr>
        <p:spPr>
          <a:xfrm>
            <a:off x="2447260" y="3429000"/>
            <a:ext cx="228600" cy="228600"/>
          </a:xfrm>
          <a:prstGeom prst="ellipse">
            <a:avLst/>
          </a:prstGeom>
          <a:noFill/>
          <a:ln w="34925" cmpd="sng">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テキスト ボックス 2"/>
          <p:cNvSpPr txBox="1"/>
          <p:nvPr/>
        </p:nvSpPr>
        <p:spPr>
          <a:xfrm>
            <a:off x="2762182" y="3389411"/>
            <a:ext cx="1233754" cy="307777"/>
          </a:xfrm>
          <a:prstGeom prst="rect">
            <a:avLst/>
          </a:prstGeom>
          <a:solidFill>
            <a:schemeClr val="bg1"/>
          </a:solidFill>
        </p:spPr>
        <p:txBody>
          <a:bodyPr wrap="square" rtlCol="0">
            <a:spAutoFit/>
          </a:bodyPr>
          <a:lstStyle/>
          <a:p>
            <a:r>
              <a:rPr lang="en-US" sz="1400" b="1" u="sng" dirty="0">
                <a:solidFill>
                  <a:srgbClr val="0000FF"/>
                </a:solidFill>
              </a:rPr>
              <a:t>Guide rod 62</a:t>
            </a:r>
          </a:p>
        </p:txBody>
      </p:sp>
      <p:sp>
        <p:nvSpPr>
          <p:cNvPr id="18" name="Footer Placeholder 4">
            <a:extLst>
              <a:ext uri="{FF2B5EF4-FFF2-40B4-BE49-F238E27FC236}">
                <a16:creationId xmlns:a16="http://schemas.microsoft.com/office/drawing/2014/main" id="{553984C3-C4D1-0FF3-EC95-32D5A82D1FB1}"/>
              </a:ext>
            </a:extLst>
          </p:cNvPr>
          <p:cNvSpPr txBox="1">
            <a:spLocks/>
          </p:cNvSpPr>
          <p:nvPr/>
        </p:nvSpPr>
        <p:spPr>
          <a:xfrm>
            <a:off x="3276600" y="6508750"/>
            <a:ext cx="2895600" cy="365125"/>
          </a:xfrm>
          <a:prstGeom prst="rect">
            <a:avLst/>
          </a:prstGeom>
          <a:noFill/>
        </p:spPr>
        <p:txBody>
          <a:bodyPr vert="horz" lIns="91440" tIns="45720" rIns="91440" bIns="45720" rtlCol="0" anchor="ctr"/>
          <a:lstStyle>
            <a:defPPr>
              <a:defRPr lang="en-US"/>
            </a:defPPr>
            <a:lvl1pPr marL="0" algn="ctr" defTabSz="914400" rtl="0" eaLnBrk="0" latinLnBrk="0" hangingPunct="0">
              <a:spcBef>
                <a:spcPct val="20000"/>
              </a:spcBef>
              <a:buClr>
                <a:schemeClr val="hlink"/>
              </a:buClr>
              <a:buSzPct val="65000"/>
              <a:buFont typeface="Wingdings" pitchFamily="2" charset="2"/>
              <a:buChar char="n"/>
              <a:defRPr kumimoji="1" sz="3200" kern="1200">
                <a:solidFill>
                  <a:schemeClr val="tx1"/>
                </a:solidFill>
                <a:latin typeface="Tahoma" pitchFamily="34" charset="0"/>
                <a:ea typeface="ＭＳ Ｐゴシック" charset="-128"/>
                <a:cs typeface="+mn-cs"/>
              </a:defRPr>
            </a:lvl1pPr>
            <a:lvl2pPr marL="742950" indent="-285750" algn="l" defTabSz="914400" rtl="0" eaLnBrk="0" latinLnBrk="0" hangingPunct="0">
              <a:spcBef>
                <a:spcPct val="20000"/>
              </a:spcBef>
              <a:buClr>
                <a:schemeClr val="tx1"/>
              </a:buClr>
              <a:buSzPct val="65000"/>
              <a:buFont typeface="Wingdings" pitchFamily="2" charset="2"/>
              <a:buChar char="n"/>
              <a:defRPr kumimoji="1" sz="2800" kern="1200">
                <a:solidFill>
                  <a:schemeClr val="tx1"/>
                </a:solidFill>
                <a:latin typeface="Tahoma" pitchFamily="34" charset="0"/>
                <a:ea typeface="ＭＳ Ｐゴシック" charset="-128"/>
                <a:cs typeface="+mn-cs"/>
              </a:defRPr>
            </a:lvl2pPr>
            <a:lvl3pPr marL="1143000" indent="-228600" algn="l" defTabSz="914400" rtl="0" eaLnBrk="0" latinLnBrk="0" hangingPunct="0">
              <a:spcBef>
                <a:spcPct val="20000"/>
              </a:spcBef>
              <a:buClr>
                <a:schemeClr val="accent2"/>
              </a:buClr>
              <a:buSzPct val="65000"/>
              <a:buFont typeface="Wingdings" pitchFamily="2" charset="2"/>
              <a:buChar char="n"/>
              <a:defRPr kumimoji="1" sz="2400" kern="1200">
                <a:solidFill>
                  <a:schemeClr val="tx1"/>
                </a:solidFill>
                <a:latin typeface="Tahoma" pitchFamily="34" charset="0"/>
                <a:ea typeface="ＭＳ Ｐゴシック" charset="-128"/>
                <a:cs typeface="+mn-cs"/>
              </a:defRPr>
            </a:lvl3pPr>
            <a:lvl4pPr marL="1600200" indent="-228600" algn="l" defTabSz="914400" rtl="0" eaLnBrk="0" latinLnBrk="0" hangingPunct="0">
              <a:spcBef>
                <a:spcPct val="20000"/>
              </a:spcBef>
              <a:buClr>
                <a:schemeClr val="tx1"/>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4pPr>
            <a:lvl5pPr marL="2057400" indent="-228600" algn="l" defTabSz="914400" rtl="0" eaLnBrk="0" latinLnBrk="0" hangingPunct="0">
              <a:spcBef>
                <a:spcPct val="20000"/>
              </a:spcBef>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5pPr>
            <a:lvl6pPr marL="25146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6pPr>
            <a:lvl7pPr marL="29718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7pPr>
            <a:lvl8pPr marL="34290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8pPr>
            <a:lvl9pPr marL="38862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3915500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日付プレースホルダ 3"/>
          <p:cNvSpPr>
            <a:spLocks noGrp="1"/>
          </p:cNvSpPr>
          <p:nvPr>
            <p:ph type="dt" sz="half" idx="10"/>
          </p:nvPr>
        </p:nvSpPr>
        <p:spPr/>
        <p:txBody>
          <a:bodyPr/>
          <a:lstStyle/>
          <a:p>
            <a:pPr>
              <a:defRPr/>
            </a:pPr>
            <a:fld id="{F14319D4-C587-423A-8682-31041EDFC653}" type="datetime4">
              <a:rPr lang="en-US" altLang="ja-JP"/>
              <a:pPr>
                <a:defRPr/>
              </a:pPr>
              <a:t>July 4, 2024</a:t>
            </a:fld>
            <a:endParaRPr lang="ja-JP" altLang="en-US" dirty="0"/>
          </a:p>
        </p:txBody>
      </p:sp>
      <p:sp>
        <p:nvSpPr>
          <p:cNvPr id="11" name="フッター プレースホルダ 4"/>
          <p:cNvSpPr>
            <a:spLocks noGrp="1"/>
          </p:cNvSpPr>
          <p:nvPr>
            <p:ph type="ftr" sz="quarter" idx="11"/>
          </p:nvPr>
        </p:nvSpPr>
        <p:spPr/>
        <p:txBody>
          <a:bodyPr/>
          <a:lstStyle/>
          <a:p>
            <a:r>
              <a:rPr lang="en-US" altLang="ja-JP" dirty="0"/>
              <a:t>Copyrights All Reserved for Tatsuo YABE</a:t>
            </a:r>
            <a:endParaRPr lang="ja-JP" altLang="en-US" dirty="0"/>
          </a:p>
        </p:txBody>
      </p:sp>
      <p:sp>
        <p:nvSpPr>
          <p:cNvPr id="12" name="スライド番号プレースホルダ 5"/>
          <p:cNvSpPr>
            <a:spLocks noGrp="1"/>
          </p:cNvSpPr>
          <p:nvPr>
            <p:ph type="sldNum" sz="quarter" idx="12"/>
          </p:nvPr>
        </p:nvSpPr>
        <p:spPr/>
        <p:txBody>
          <a:bodyPr/>
          <a:lstStyle/>
          <a:p>
            <a:pPr>
              <a:defRPr/>
            </a:pPr>
            <a:fld id="{B89C84DC-8745-48D1-89B7-90D8A0DE2688}" type="slidenum">
              <a:rPr lang="ja-JP" altLang="en-US"/>
              <a:pPr>
                <a:defRPr/>
              </a:pPr>
              <a:t>3</a:t>
            </a:fld>
            <a:endParaRPr lang="ja-JP" altLang="en-US" dirty="0"/>
          </a:p>
        </p:txBody>
      </p:sp>
      <p:sp>
        <p:nvSpPr>
          <p:cNvPr id="7" name="日付プレースホルダ 3"/>
          <p:cNvSpPr txBox="1">
            <a:spLocks noGrp="1"/>
          </p:cNvSpPr>
          <p:nvPr/>
        </p:nvSpPr>
        <p:spPr>
          <a:xfrm>
            <a:off x="5791200" y="6405563"/>
            <a:ext cx="3044825" cy="365125"/>
          </a:xfrm>
          <a:prstGeom prst="rect">
            <a:avLst/>
          </a:prstGeom>
          <a:noFill/>
        </p:spPr>
        <p:txBody>
          <a:bodyPr/>
          <a:lstStyle/>
          <a:p>
            <a:pPr algn="r" fontAlgn="auto">
              <a:spcBef>
                <a:spcPts val="0"/>
              </a:spcBef>
              <a:spcAft>
                <a:spcPts val="0"/>
              </a:spcAft>
              <a:defRPr/>
            </a:pPr>
            <a:fld id="{0798B986-E9FA-4434-87B4-C1D15CC88FA7}" type="datetime4">
              <a:rPr lang="en-US" altLang="ja-JP" sz="1400">
                <a:solidFill>
                  <a:srgbClr val="FFFFFF"/>
                </a:solidFill>
                <a:latin typeface="+mn-lt"/>
                <a:ea typeface="+mn-ea"/>
              </a:rPr>
              <a:pPr algn="r" fontAlgn="auto">
                <a:spcBef>
                  <a:spcPts val="0"/>
                </a:spcBef>
                <a:spcAft>
                  <a:spcPts val="0"/>
                </a:spcAft>
                <a:defRPr/>
              </a:pPr>
              <a:t>July 4, 2024</a:t>
            </a:fld>
            <a:endParaRPr lang="ja-JP" altLang="en-US" sz="1400" dirty="0">
              <a:solidFill>
                <a:srgbClr val="FFFFFF"/>
              </a:solidFill>
              <a:latin typeface="+mn-lt"/>
              <a:ea typeface="+mn-ea"/>
            </a:endParaRPr>
          </a:p>
        </p:txBody>
      </p:sp>
      <p:sp>
        <p:nvSpPr>
          <p:cNvPr id="36868" name="タイトル 1"/>
          <p:cNvSpPr>
            <a:spLocks noGrp="1"/>
          </p:cNvSpPr>
          <p:nvPr>
            <p:ph type="title"/>
          </p:nvPr>
        </p:nvSpPr>
        <p:spPr/>
        <p:txBody>
          <a:bodyPr>
            <a:normAutofit/>
          </a:bodyPr>
          <a:lstStyle/>
          <a:p>
            <a:pPr algn="ctr"/>
            <a:r>
              <a:rPr lang="en-US" altLang="ja-JP" sz="3600" dirty="0">
                <a:solidFill>
                  <a:schemeClr val="tx1"/>
                </a:solidFill>
                <a:effectLst/>
                <a:latin typeface="Arial" charset="0"/>
                <a:ea typeface="Arial Unicode MS"/>
                <a:cs typeface="Arial Unicode MS"/>
              </a:rPr>
              <a:t>[III</a:t>
            </a:r>
            <a:r>
              <a:rPr lang="en-US" altLang="ja-JP" sz="3600" dirty="0">
                <a:solidFill>
                  <a:srgbClr val="FF0000"/>
                </a:solidFill>
                <a:effectLst/>
                <a:latin typeface="Arial" charset="0"/>
                <a:ea typeface="Arial Unicode MS"/>
                <a:cs typeface="Arial Unicode MS"/>
              </a:rPr>
              <a:t>B</a:t>
            </a:r>
            <a:r>
              <a:rPr lang="en-US" altLang="ja-JP" sz="3600" dirty="0">
                <a:solidFill>
                  <a:schemeClr val="tx1"/>
                </a:solidFill>
                <a:effectLst/>
                <a:latin typeface="Arial" charset="0"/>
                <a:ea typeface="Arial Unicode MS"/>
                <a:cs typeface="Arial Unicode MS"/>
              </a:rPr>
              <a:t>] </a:t>
            </a:r>
            <a:r>
              <a:rPr lang="en-US" altLang="ja-JP" sz="3600" dirty="0">
                <a:solidFill>
                  <a:schemeClr val="tx1"/>
                </a:solidFill>
                <a:latin typeface="Arial" charset="0"/>
              </a:rPr>
              <a:t>KSR v. Teleflex </a:t>
            </a:r>
            <a:r>
              <a:rPr lang="en-US" altLang="ja-JP" sz="2800" dirty="0">
                <a:solidFill>
                  <a:srgbClr val="FF0000"/>
                </a:solidFill>
                <a:latin typeface="Arial" charset="0"/>
              </a:rPr>
              <a:t>- 2</a:t>
            </a:r>
            <a:endParaRPr lang="ja-JP" altLang="en-US" sz="2800" dirty="0">
              <a:solidFill>
                <a:srgbClr val="FF0000"/>
              </a:solidFill>
              <a:latin typeface="Arial" charset="0"/>
            </a:endParaRPr>
          </a:p>
        </p:txBody>
      </p:sp>
      <p:sp>
        <p:nvSpPr>
          <p:cNvPr id="36869" name="コンテンツ プレースホルダ 2"/>
          <p:cNvSpPr>
            <a:spLocks noGrp="1"/>
          </p:cNvSpPr>
          <p:nvPr>
            <p:ph sz="quarter" idx="1"/>
          </p:nvPr>
        </p:nvSpPr>
        <p:spPr>
          <a:xfrm>
            <a:off x="301625" y="1143000"/>
            <a:ext cx="8504238" cy="4956175"/>
          </a:xfrm>
        </p:spPr>
        <p:txBody>
          <a:bodyPr/>
          <a:lstStyle/>
          <a:p>
            <a:pPr marL="3175" indent="-3175">
              <a:buFont typeface="Wingdings 2" pitchFamily="18" charset="2"/>
              <a:buNone/>
            </a:pPr>
            <a:r>
              <a:rPr lang="en-US" altLang="ja-JP" sz="2000" b="1" dirty="0">
                <a:latin typeface="メイリオ" panose="020B0604030504040204" pitchFamily="50" charset="-128"/>
                <a:ea typeface="メイリオ" panose="020B0604030504040204" pitchFamily="50" charset="-128"/>
              </a:rPr>
              <a:t>KSR v. Teleflex (Supreme Court Decision)</a:t>
            </a:r>
          </a:p>
          <a:p>
            <a:pPr marL="3175" lvl="0" indent="-3175">
              <a:buNone/>
            </a:pPr>
            <a:r>
              <a:rPr lang="en-US" altLang="en-US" sz="2000" b="1" dirty="0">
                <a:latin typeface="メイリオ" panose="020B0604030504040204" pitchFamily="50" charset="-128"/>
                <a:ea typeface="メイリオ" panose="020B0604030504040204" pitchFamily="50" charset="-128"/>
                <a:cs typeface="ＭＳ Ｐゴシック" pitchFamily="50" charset="-128"/>
              </a:rPr>
              <a:t>USP6237565 - Teleflex</a:t>
            </a:r>
            <a:r>
              <a:rPr lang="ja-JP" altLang="en-US" sz="2000" b="1" dirty="0">
                <a:latin typeface="メイリオ" panose="020B0604030504040204" pitchFamily="50" charset="-128"/>
                <a:ea typeface="メイリオ" panose="020B0604030504040204" pitchFamily="50" charset="-128"/>
                <a:cs typeface="ＭＳ Ｐゴシック" pitchFamily="50" charset="-128"/>
              </a:rPr>
              <a:t>の特許</a:t>
            </a:r>
            <a:r>
              <a:rPr lang="ja-JP" altLang="en-US" sz="2000" dirty="0">
                <a:latin typeface="メイリオ" panose="020B0604030504040204" pitchFamily="50" charset="-128"/>
                <a:ea typeface="メイリオ" panose="020B0604030504040204" pitchFamily="50" charset="-128"/>
                <a:cs typeface="ＭＳ Ｐゴシック" pitchFamily="50" charset="-128"/>
              </a:rPr>
              <a:t> </a:t>
            </a:r>
            <a:endParaRPr lang="ja-JP" altLang="en-US" sz="1600" dirty="0">
              <a:latin typeface="メイリオ" panose="020B0604030504040204" pitchFamily="50" charset="-128"/>
              <a:ea typeface="メイリオ" panose="020B0604030504040204" pitchFamily="50" charset="-128"/>
              <a:cs typeface="Arial" pitchFamily="34" charset="0"/>
            </a:endParaRPr>
          </a:p>
          <a:p>
            <a:pPr marL="3175" indent="-3175">
              <a:buFont typeface="Wingdings 2" pitchFamily="18" charset="2"/>
              <a:buNone/>
            </a:pPr>
            <a:r>
              <a:rPr lang="en-US" altLang="ja-JP" sz="2000" b="1" dirty="0">
                <a:latin typeface="メイリオ" panose="020B0604030504040204" pitchFamily="50" charset="-128"/>
                <a:ea typeface="メイリオ" panose="020B0604030504040204" pitchFamily="50" charset="-128"/>
              </a:rPr>
              <a:t> </a:t>
            </a:r>
            <a:endParaRPr lang="ja-JP" altLang="en-US" sz="2000" dirty="0">
              <a:latin typeface="メイリオ" panose="020B0604030504040204" pitchFamily="50" charset="-128"/>
              <a:ea typeface="メイリオ" panose="020B0604030504040204" pitchFamily="50" charset="-128"/>
            </a:endParaRPr>
          </a:p>
          <a:p>
            <a:pPr marL="3175" indent="-3175">
              <a:buFont typeface="Wingdings 2" pitchFamily="18" charset="2"/>
              <a:buNone/>
            </a:pPr>
            <a:endParaRPr lang="ja-JP" altLang="en-US" sz="1800" dirty="0">
              <a:latin typeface="メイリオ" panose="020B0604030504040204" pitchFamily="50" charset="-128"/>
              <a:ea typeface="メイリオ" panose="020B0604030504040204" pitchFamily="50" charset="-128"/>
            </a:endParaRPr>
          </a:p>
        </p:txBody>
      </p:sp>
      <p:sp>
        <p:nvSpPr>
          <p:cNvPr id="4" name="日付プレースホルダ 3"/>
          <p:cNvSpPr txBox="1">
            <a:spLocks noGrp="1"/>
          </p:cNvSpPr>
          <p:nvPr/>
        </p:nvSpPr>
        <p:spPr>
          <a:xfrm>
            <a:off x="5791200" y="6405563"/>
            <a:ext cx="3044825" cy="365125"/>
          </a:xfrm>
          <a:prstGeom prst="rect">
            <a:avLst/>
          </a:prstGeom>
          <a:noFill/>
        </p:spPr>
        <p:txBody>
          <a:bodyPr/>
          <a:lstStyle/>
          <a:p>
            <a:pPr algn="r" fontAlgn="auto">
              <a:spcBef>
                <a:spcPts val="0"/>
              </a:spcBef>
              <a:spcAft>
                <a:spcPts val="0"/>
              </a:spcAft>
              <a:defRPr/>
            </a:pPr>
            <a:fld id="{98C204F2-A289-4004-9DEC-19BCA3D3B737}" type="datetime4">
              <a:rPr lang="en-US" altLang="ja-JP" sz="1400">
                <a:solidFill>
                  <a:srgbClr val="FFFFFF"/>
                </a:solidFill>
                <a:latin typeface="+mn-lt"/>
                <a:ea typeface="+mn-ea"/>
              </a:rPr>
              <a:pPr algn="r" fontAlgn="auto">
                <a:spcBef>
                  <a:spcPts val="0"/>
                </a:spcBef>
                <a:spcAft>
                  <a:spcPts val="0"/>
                </a:spcAft>
                <a:defRPr/>
              </a:pPr>
              <a:t>July 4, 2024</a:t>
            </a:fld>
            <a:endParaRPr lang="ja-JP" altLang="en-US" sz="1400" dirty="0">
              <a:solidFill>
                <a:srgbClr val="FFFFFF"/>
              </a:solidFill>
              <a:latin typeface="+mn-lt"/>
              <a:ea typeface="+mn-ea"/>
            </a:endParaRPr>
          </a:p>
        </p:txBody>
      </p:sp>
      <p:pic>
        <p:nvPicPr>
          <p:cNvPr id="13" name="コンテンツ プレースホルダ 6" descr="125_2506.JPG"/>
          <p:cNvPicPr>
            <a:picLocks noChangeAspect="1"/>
          </p:cNvPicPr>
          <p:nvPr/>
        </p:nvPicPr>
        <p:blipFill>
          <a:blip r:embed="rId2"/>
          <a:srcRect/>
          <a:stretch>
            <a:fillRect/>
          </a:stretch>
        </p:blipFill>
        <p:spPr bwMode="auto">
          <a:xfrm>
            <a:off x="7964090" y="373162"/>
            <a:ext cx="871935" cy="653951"/>
          </a:xfrm>
          <a:prstGeom prst="rect">
            <a:avLst/>
          </a:prstGeom>
          <a:noFill/>
          <a:ln w="9525">
            <a:noFill/>
            <a:miter lim="800000"/>
            <a:headEnd/>
            <a:tailEnd/>
          </a:ln>
        </p:spPr>
      </p:pic>
      <p:graphicFrame>
        <p:nvGraphicFramePr>
          <p:cNvPr id="2" name="表 1"/>
          <p:cNvGraphicFramePr>
            <a:graphicFrameLocks noGrp="1"/>
          </p:cNvGraphicFramePr>
          <p:nvPr>
            <p:extLst>
              <p:ext uri="{D42A27DB-BD31-4B8C-83A1-F6EECF244321}">
                <p14:modId xmlns:p14="http://schemas.microsoft.com/office/powerpoint/2010/main" val="137823903"/>
              </p:ext>
            </p:extLst>
          </p:nvPr>
        </p:nvGraphicFramePr>
        <p:xfrm>
          <a:off x="152400" y="1828800"/>
          <a:ext cx="8683625" cy="5014399"/>
        </p:xfrm>
        <a:graphic>
          <a:graphicData uri="http://schemas.openxmlformats.org/drawingml/2006/table">
            <a:tbl>
              <a:tblPr>
                <a:tableStyleId>{5C22544A-7EE6-4342-B048-85BDC9FD1C3A}</a:tableStyleId>
              </a:tblPr>
              <a:tblGrid>
                <a:gridCol w="3491041">
                  <a:extLst>
                    <a:ext uri="{9D8B030D-6E8A-4147-A177-3AD203B41FA5}">
                      <a16:colId xmlns:a16="http://schemas.microsoft.com/office/drawing/2014/main" val="20000"/>
                    </a:ext>
                  </a:extLst>
                </a:gridCol>
                <a:gridCol w="5192584">
                  <a:extLst>
                    <a:ext uri="{9D8B030D-6E8A-4147-A177-3AD203B41FA5}">
                      <a16:colId xmlns:a16="http://schemas.microsoft.com/office/drawing/2014/main" val="20001"/>
                    </a:ext>
                  </a:extLst>
                </a:gridCol>
              </a:tblGrid>
              <a:tr h="457200">
                <a:tc>
                  <a:txBody>
                    <a:bodyPr/>
                    <a:lstStyle/>
                    <a:p>
                      <a:pPr algn="ctr">
                        <a:spcAft>
                          <a:spcPts val="0"/>
                        </a:spcAft>
                      </a:pPr>
                      <a:r>
                        <a:rPr lang="en-US" altLang="ja-JP" sz="1400" kern="0" dirty="0">
                          <a:effectLst/>
                          <a:latin typeface="メイリオ" panose="020B0604030504040204" pitchFamily="50" charset="-128"/>
                          <a:ea typeface="メイリオ" panose="020B0604030504040204" pitchFamily="50" charset="-128"/>
                        </a:rPr>
                        <a:t>Teleflex</a:t>
                      </a:r>
                      <a:r>
                        <a:rPr lang="ja-JP" altLang="en-US" sz="1400" kern="0" dirty="0">
                          <a:effectLst/>
                          <a:latin typeface="メイリオ" panose="020B0604030504040204" pitchFamily="50" charset="-128"/>
                          <a:ea typeface="メイリオ" panose="020B0604030504040204" pitchFamily="50" charset="-128"/>
                        </a:rPr>
                        <a:t>の</a:t>
                      </a:r>
                      <a:r>
                        <a:rPr lang="ja-JP" sz="1400" kern="0" dirty="0">
                          <a:effectLst/>
                          <a:latin typeface="メイリオ" panose="020B0604030504040204" pitchFamily="50" charset="-128"/>
                          <a:ea typeface="メイリオ" panose="020B0604030504040204" pitchFamily="50" charset="-128"/>
                        </a:rPr>
                        <a:t>特許　</a:t>
                      </a:r>
                      <a:r>
                        <a:rPr lang="en-US" sz="1400" kern="0" dirty="0">
                          <a:effectLst/>
                          <a:latin typeface="メイリオ" panose="020B0604030504040204" pitchFamily="50" charset="-128"/>
                          <a:ea typeface="メイリオ" panose="020B0604030504040204" pitchFamily="50" charset="-128"/>
                        </a:rPr>
                        <a:t>USP6237565 </a:t>
                      </a:r>
                      <a:endParaRPr lang="en-US" sz="1400" kern="100" dirty="0">
                        <a:effectLst/>
                        <a:latin typeface="メイリオ" panose="020B0604030504040204" pitchFamily="50" charset="-128"/>
                        <a:ea typeface="メイリオ" panose="020B0604030504040204" pitchFamily="50" charset="-128"/>
                        <a:cs typeface="Times New Roman"/>
                      </a:endParaRPr>
                    </a:p>
                  </a:txBody>
                  <a:tcPr marL="62865" marR="62865" marT="0" marB="0" anchor="ctr"/>
                </a:tc>
                <a:tc>
                  <a:txBody>
                    <a:bodyPr/>
                    <a:lstStyle/>
                    <a:p>
                      <a:pPr algn="ctr">
                        <a:spcAft>
                          <a:spcPts val="0"/>
                        </a:spcAft>
                      </a:pPr>
                      <a:r>
                        <a:rPr lang="ja-JP" sz="1400" kern="0" dirty="0">
                          <a:effectLst/>
                          <a:latin typeface="メイリオ" panose="020B0604030504040204" pitchFamily="50" charset="-128"/>
                          <a:ea typeface="メイリオ" panose="020B0604030504040204" pitchFamily="50" charset="-128"/>
                        </a:rPr>
                        <a:t>クレーム</a:t>
                      </a:r>
                      <a:r>
                        <a:rPr lang="en-US" sz="1400" kern="0" dirty="0">
                          <a:effectLst/>
                          <a:latin typeface="メイリオ" panose="020B0604030504040204" pitchFamily="50" charset="-128"/>
                          <a:ea typeface="メイリオ" panose="020B0604030504040204" pitchFamily="50" charset="-128"/>
                        </a:rPr>
                        <a:t>4 </a:t>
                      </a:r>
                      <a:endParaRPr lang="en-US" sz="1400" kern="100" dirty="0">
                        <a:effectLst/>
                        <a:latin typeface="メイリオ" panose="020B0604030504040204" pitchFamily="50" charset="-128"/>
                        <a:ea typeface="メイリオ" panose="020B0604030504040204" pitchFamily="50" charset="-128"/>
                        <a:cs typeface="Times New Roman"/>
                      </a:endParaRPr>
                    </a:p>
                  </a:txBody>
                  <a:tcPr marL="62865" marR="62865" marT="0" marB="0" anchor="ctr"/>
                </a:tc>
                <a:extLst>
                  <a:ext uri="{0D108BD9-81ED-4DB2-BD59-A6C34878D82A}">
                    <a16:rowId xmlns:a16="http://schemas.microsoft.com/office/drawing/2014/main" val="10000"/>
                  </a:ext>
                </a:extLst>
              </a:tr>
              <a:tr h="4557199">
                <a:tc>
                  <a:txBody>
                    <a:bodyPr/>
                    <a:lstStyle/>
                    <a:p>
                      <a:pPr algn="l">
                        <a:spcAft>
                          <a:spcPts val="0"/>
                        </a:spcAft>
                      </a:pPr>
                      <a:endParaRPr lang="en-US" sz="1200" kern="0" dirty="0">
                        <a:effectLst/>
                        <a:latin typeface="ＭＳ Ｐゴシック"/>
                        <a:ea typeface="ＭＳ 明朝"/>
                        <a:cs typeface="ＭＳ Ｐゴシック"/>
                      </a:endParaRPr>
                    </a:p>
                  </a:txBody>
                  <a:tcPr marL="62865" marR="62865" marT="0" marB="0"/>
                </a:tc>
                <a:tc>
                  <a:txBody>
                    <a:bodyPr/>
                    <a:lstStyle/>
                    <a:p>
                      <a:pPr algn="l">
                        <a:spcAft>
                          <a:spcPts val="0"/>
                        </a:spcAft>
                      </a:pPr>
                      <a:r>
                        <a:rPr lang="en-US" sz="900" kern="0" dirty="0">
                          <a:effectLst/>
                        </a:rPr>
                        <a:t>  </a:t>
                      </a:r>
                      <a:endParaRPr lang="en-US" sz="1050" kern="100" dirty="0">
                        <a:effectLst/>
                      </a:endParaRPr>
                    </a:p>
                    <a:p>
                      <a:pPr algn="l">
                        <a:lnSpc>
                          <a:spcPts val="1400"/>
                        </a:lnSpc>
                        <a:spcAft>
                          <a:spcPts val="0"/>
                        </a:spcAft>
                      </a:pPr>
                      <a:r>
                        <a:rPr lang="en-US" sz="1400" kern="0" dirty="0">
                          <a:effectLst/>
                        </a:rPr>
                        <a:t>4. A vehicle control pedal apparatus (12) comprising:</a:t>
                      </a:r>
                      <a:br>
                        <a:rPr lang="en-US" sz="1400" kern="0" dirty="0">
                          <a:effectLst/>
                        </a:rPr>
                      </a:br>
                      <a:br>
                        <a:rPr lang="en-US" sz="1400" kern="0" dirty="0">
                          <a:effectLst/>
                        </a:rPr>
                      </a:br>
                      <a:r>
                        <a:rPr lang="en-US" sz="1400" kern="0" dirty="0">
                          <a:solidFill>
                            <a:srgbClr val="FF0000"/>
                          </a:solidFill>
                          <a:effectLst/>
                        </a:rPr>
                        <a:t>a support (18) </a:t>
                      </a:r>
                      <a:r>
                        <a:rPr lang="en-US" sz="1400" kern="0" dirty="0">
                          <a:effectLst/>
                        </a:rPr>
                        <a:t>adapted to be mounted to a vehicle structure (20);</a:t>
                      </a:r>
                      <a:br>
                        <a:rPr lang="en-US" sz="1400" kern="0" dirty="0">
                          <a:effectLst/>
                        </a:rPr>
                      </a:br>
                      <a:br>
                        <a:rPr lang="en-US" sz="1400" kern="0" dirty="0">
                          <a:effectLst/>
                        </a:rPr>
                      </a:br>
                      <a:r>
                        <a:rPr lang="en-US" sz="1400" kern="0" dirty="0">
                          <a:effectLst/>
                        </a:rPr>
                        <a:t>an adjustable pedal assembly (22) having </a:t>
                      </a:r>
                      <a:r>
                        <a:rPr lang="en-US" sz="1400" b="1" kern="0" dirty="0">
                          <a:solidFill>
                            <a:srgbClr val="FF0000"/>
                          </a:solidFill>
                          <a:effectLst/>
                        </a:rPr>
                        <a:t>a pedal arm </a:t>
                      </a:r>
                      <a:r>
                        <a:rPr lang="en-US" sz="1400" kern="0" dirty="0">
                          <a:solidFill>
                            <a:srgbClr val="FF0000"/>
                          </a:solidFill>
                          <a:effectLst/>
                        </a:rPr>
                        <a:t>(14) </a:t>
                      </a:r>
                      <a:r>
                        <a:rPr lang="en-US" sz="1400" b="1" kern="0" dirty="0">
                          <a:solidFill>
                            <a:schemeClr val="tx1"/>
                          </a:solidFill>
                          <a:effectLst/>
                        </a:rPr>
                        <a:t>moveable </a:t>
                      </a:r>
                      <a:r>
                        <a:rPr lang="en-US" sz="1400" b="1" kern="0" dirty="0">
                          <a:effectLst/>
                        </a:rPr>
                        <a:t>in force and aft directions with respect to said </a:t>
                      </a:r>
                      <a:r>
                        <a:rPr lang="en-US" sz="1400" b="1" kern="0" dirty="0">
                          <a:solidFill>
                            <a:srgbClr val="FF0000"/>
                          </a:solidFill>
                          <a:effectLst/>
                        </a:rPr>
                        <a:t>support (18)</a:t>
                      </a:r>
                      <a:r>
                        <a:rPr lang="en-US" sz="1400" b="1" kern="0" dirty="0">
                          <a:solidFill>
                            <a:schemeClr val="tx1"/>
                          </a:solidFill>
                          <a:effectLst/>
                        </a:rPr>
                        <a:t>;</a:t>
                      </a:r>
                      <a:br>
                        <a:rPr lang="en-US" sz="1400" kern="0" dirty="0">
                          <a:solidFill>
                            <a:schemeClr val="tx1"/>
                          </a:solidFill>
                          <a:effectLst/>
                        </a:rPr>
                      </a:br>
                      <a:br>
                        <a:rPr lang="en-US" sz="1400" kern="0" dirty="0">
                          <a:effectLst/>
                        </a:rPr>
                      </a:br>
                      <a:r>
                        <a:rPr lang="en-US" sz="1400" b="1" kern="0" dirty="0">
                          <a:solidFill>
                            <a:srgbClr val="006600"/>
                          </a:solidFill>
                          <a:effectLst/>
                        </a:rPr>
                        <a:t>a pivot (24) </a:t>
                      </a:r>
                      <a:r>
                        <a:rPr lang="en-US" sz="1400" kern="0" dirty="0">
                          <a:effectLst/>
                        </a:rPr>
                        <a:t>for pivotally supporting said adjustable pedal assembly (22) with respect to said </a:t>
                      </a:r>
                      <a:r>
                        <a:rPr lang="en-US" sz="1400" kern="0" dirty="0">
                          <a:solidFill>
                            <a:srgbClr val="FF0000"/>
                          </a:solidFill>
                          <a:effectLst/>
                        </a:rPr>
                        <a:t>support (18) </a:t>
                      </a:r>
                      <a:r>
                        <a:rPr lang="en-US" sz="1400" kern="0" dirty="0">
                          <a:effectLst/>
                        </a:rPr>
                        <a:t>and defining </a:t>
                      </a:r>
                      <a:r>
                        <a:rPr lang="en-US" sz="1400" kern="0" dirty="0">
                          <a:solidFill>
                            <a:srgbClr val="006600"/>
                          </a:solidFill>
                          <a:effectLst/>
                        </a:rPr>
                        <a:t>a pivot axis (26); </a:t>
                      </a:r>
                      <a:r>
                        <a:rPr lang="en-US" sz="1400" kern="0" dirty="0">
                          <a:effectLst/>
                        </a:rPr>
                        <a:t>and</a:t>
                      </a:r>
                      <a:br>
                        <a:rPr lang="en-US" sz="1400" kern="0" dirty="0">
                          <a:effectLst/>
                        </a:rPr>
                      </a:br>
                      <a:br>
                        <a:rPr lang="en-US" sz="1400" kern="0" dirty="0">
                          <a:effectLst/>
                        </a:rPr>
                      </a:br>
                      <a:r>
                        <a:rPr lang="en-US" sz="1400" kern="0" dirty="0">
                          <a:solidFill>
                            <a:srgbClr val="0000FF"/>
                          </a:solidFill>
                          <a:effectLst/>
                        </a:rPr>
                        <a:t>an electronic control (28) </a:t>
                      </a:r>
                      <a:r>
                        <a:rPr lang="en-US" sz="1400" kern="0" dirty="0">
                          <a:effectLst/>
                        </a:rPr>
                        <a:t>attached to said </a:t>
                      </a:r>
                      <a:r>
                        <a:rPr lang="en-US" sz="1400" kern="0" dirty="0">
                          <a:solidFill>
                            <a:srgbClr val="FF0000"/>
                          </a:solidFill>
                          <a:effectLst/>
                        </a:rPr>
                        <a:t>support (18) </a:t>
                      </a:r>
                      <a:r>
                        <a:rPr lang="en-US" sz="1400" kern="0" dirty="0">
                          <a:effectLst/>
                        </a:rPr>
                        <a:t>for controlling a vehicle system;</a:t>
                      </a:r>
                      <a:br>
                        <a:rPr lang="en-US" sz="1400" kern="0" dirty="0">
                          <a:effectLst/>
                        </a:rPr>
                      </a:br>
                      <a:br>
                        <a:rPr lang="en-US" sz="1400" kern="0" dirty="0">
                          <a:effectLst/>
                        </a:rPr>
                      </a:br>
                      <a:r>
                        <a:rPr lang="ja-JP" altLang="en-US" sz="1400" kern="0" dirty="0">
                          <a:effectLst/>
                        </a:rPr>
                        <a:t>　　</a:t>
                      </a:r>
                      <a:r>
                        <a:rPr lang="en-US" sz="1600" kern="0" dirty="0">
                          <a:effectLst/>
                        </a:rPr>
                        <a:t>said apparatus (12) </a:t>
                      </a:r>
                      <a:r>
                        <a:rPr lang="en-US" sz="1600" b="1" kern="0" dirty="0">
                          <a:solidFill>
                            <a:schemeClr val="tx1"/>
                          </a:solidFill>
                          <a:effectLst/>
                        </a:rPr>
                        <a:t>characterized by </a:t>
                      </a:r>
                      <a:r>
                        <a:rPr lang="en-US" sz="1600" kern="0" dirty="0">
                          <a:solidFill>
                            <a:srgbClr val="0000FF"/>
                          </a:solidFill>
                          <a:effectLst/>
                        </a:rPr>
                        <a:t>said electronic control (28) </a:t>
                      </a:r>
                      <a:r>
                        <a:rPr lang="en-US" sz="1600" kern="0" dirty="0">
                          <a:solidFill>
                            <a:schemeClr val="tx1"/>
                          </a:solidFill>
                          <a:effectLst/>
                        </a:rPr>
                        <a:t>being responsive to </a:t>
                      </a:r>
                      <a:r>
                        <a:rPr lang="en-US" sz="1600" b="1" kern="0" dirty="0">
                          <a:solidFill>
                            <a:srgbClr val="006600"/>
                          </a:solidFill>
                          <a:effectLst/>
                        </a:rPr>
                        <a:t>said pivot </a:t>
                      </a:r>
                      <a:r>
                        <a:rPr lang="en-US" sz="1600" kern="0" dirty="0">
                          <a:solidFill>
                            <a:srgbClr val="006600"/>
                          </a:solidFill>
                          <a:effectLst/>
                        </a:rPr>
                        <a:t>(24) </a:t>
                      </a:r>
                      <a:r>
                        <a:rPr lang="en-US" sz="1600" b="1" kern="0" dirty="0">
                          <a:solidFill>
                            <a:schemeClr val="tx1"/>
                          </a:solidFill>
                          <a:effectLst/>
                        </a:rPr>
                        <a:t>for providing a signal (32)</a:t>
                      </a:r>
                      <a:r>
                        <a:rPr lang="en-US" sz="1600" kern="0" dirty="0">
                          <a:solidFill>
                            <a:srgbClr val="FF0000"/>
                          </a:solidFill>
                          <a:effectLst/>
                        </a:rPr>
                        <a:t> </a:t>
                      </a:r>
                      <a:r>
                        <a:rPr lang="en-US" sz="1600" kern="0" dirty="0">
                          <a:effectLst/>
                        </a:rPr>
                        <a:t>that corresponds to </a:t>
                      </a:r>
                      <a:r>
                        <a:rPr lang="en-US" sz="1600" b="1" kern="0" dirty="0">
                          <a:solidFill>
                            <a:srgbClr val="FF0000"/>
                          </a:solidFill>
                          <a:effectLst/>
                        </a:rPr>
                        <a:t>pedal arm position </a:t>
                      </a:r>
                      <a:r>
                        <a:rPr lang="en-US" sz="1600" kern="0" dirty="0">
                          <a:effectLst/>
                        </a:rPr>
                        <a:t>as said </a:t>
                      </a:r>
                      <a:r>
                        <a:rPr lang="en-US" sz="1600" b="1" kern="0" dirty="0">
                          <a:solidFill>
                            <a:srgbClr val="FF0000"/>
                          </a:solidFill>
                          <a:effectLst/>
                        </a:rPr>
                        <a:t>pedal arm (14) </a:t>
                      </a:r>
                      <a:r>
                        <a:rPr lang="en-US" sz="1600" kern="0" dirty="0">
                          <a:effectLst/>
                        </a:rPr>
                        <a:t>pivots about said </a:t>
                      </a:r>
                      <a:r>
                        <a:rPr lang="en-US" sz="1600" kern="0" dirty="0">
                          <a:solidFill>
                            <a:srgbClr val="006600"/>
                          </a:solidFill>
                          <a:effectLst/>
                        </a:rPr>
                        <a:t>pivot axis (26) </a:t>
                      </a:r>
                      <a:r>
                        <a:rPr lang="en-US" sz="1600" kern="0" dirty="0">
                          <a:effectLst/>
                        </a:rPr>
                        <a:t>between rest and applied positions </a:t>
                      </a:r>
                    </a:p>
                    <a:p>
                      <a:pPr algn="l">
                        <a:lnSpc>
                          <a:spcPts val="1400"/>
                        </a:lnSpc>
                        <a:spcAft>
                          <a:spcPts val="0"/>
                        </a:spcAft>
                      </a:pPr>
                      <a:r>
                        <a:rPr lang="ja-JP" altLang="en-US" sz="1600" kern="0" dirty="0">
                          <a:effectLst/>
                        </a:rPr>
                        <a:t>　　</a:t>
                      </a:r>
                      <a:r>
                        <a:rPr lang="en-US" sz="1600" kern="0" dirty="0">
                          <a:effectLst/>
                        </a:rPr>
                        <a:t>wherein the position of </a:t>
                      </a:r>
                      <a:r>
                        <a:rPr lang="en-US" sz="1600" b="1" kern="0" dirty="0">
                          <a:solidFill>
                            <a:srgbClr val="006600"/>
                          </a:solidFill>
                          <a:effectLst/>
                        </a:rPr>
                        <a:t>said pivot </a:t>
                      </a:r>
                      <a:r>
                        <a:rPr lang="en-US" sz="1600" kern="0" dirty="0">
                          <a:solidFill>
                            <a:srgbClr val="006600"/>
                          </a:solidFill>
                          <a:effectLst/>
                        </a:rPr>
                        <a:t>(24) </a:t>
                      </a:r>
                      <a:r>
                        <a:rPr lang="en-US" sz="1600" b="1" kern="0" dirty="0">
                          <a:solidFill>
                            <a:schemeClr val="tx1"/>
                          </a:solidFill>
                          <a:effectLst/>
                        </a:rPr>
                        <a:t>remains constant </a:t>
                      </a:r>
                      <a:r>
                        <a:rPr lang="en-US" sz="1600" kern="0" dirty="0">
                          <a:effectLst/>
                        </a:rPr>
                        <a:t>while said pedal arm (14) moves in fore and aft directions with respect to said pivot (24). </a:t>
                      </a:r>
                      <a:endParaRPr lang="en-US" sz="1600" kern="100" dirty="0">
                        <a:effectLst/>
                        <a:latin typeface="Century"/>
                        <a:ea typeface="ＭＳ 明朝"/>
                        <a:cs typeface="Times New Roman"/>
                      </a:endParaRPr>
                    </a:p>
                  </a:txBody>
                  <a:tcPr marL="62865" marR="62865" marT="0" marB="0"/>
                </a:tc>
                <a:extLst>
                  <a:ext uri="{0D108BD9-81ED-4DB2-BD59-A6C34878D82A}">
                    <a16:rowId xmlns:a16="http://schemas.microsoft.com/office/drawing/2014/main" val="10001"/>
                  </a:ext>
                </a:extLst>
              </a:tr>
            </a:tbl>
          </a:graphicData>
        </a:graphic>
      </p:graphicFrame>
      <p:sp>
        <p:nvSpPr>
          <p:cNvPr id="14" name="円/楕円 13"/>
          <p:cNvSpPr/>
          <p:nvPr/>
        </p:nvSpPr>
        <p:spPr>
          <a:xfrm>
            <a:off x="2590800" y="4278349"/>
            <a:ext cx="228600" cy="228600"/>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165304"/>
            <a:ext cx="2413991" cy="517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186" y="2407959"/>
            <a:ext cx="3505307" cy="4263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直線矢印コネクタ 4"/>
          <p:cNvCxnSpPr/>
          <p:nvPr/>
        </p:nvCxnSpPr>
        <p:spPr>
          <a:xfrm>
            <a:off x="1714722" y="4198605"/>
            <a:ext cx="1104678" cy="159488"/>
          </a:xfrm>
          <a:prstGeom prst="straightConnector1">
            <a:avLst/>
          </a:prstGeom>
          <a:ln w="3810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1775388" y="5126013"/>
            <a:ext cx="983346" cy="276999"/>
          </a:xfrm>
          <a:prstGeom prst="rect">
            <a:avLst/>
          </a:prstGeom>
          <a:noFill/>
        </p:spPr>
        <p:txBody>
          <a:bodyPr wrap="none" rtlCol="0">
            <a:spAutoFit/>
          </a:bodyPr>
          <a:lstStyle/>
          <a:p>
            <a:r>
              <a:rPr lang="en-US" sz="1200" b="1" u="sng" dirty="0">
                <a:solidFill>
                  <a:srgbClr val="006600"/>
                </a:solidFill>
              </a:rPr>
              <a:t>Pivot axis 26</a:t>
            </a:r>
          </a:p>
        </p:txBody>
      </p:sp>
      <p:sp>
        <p:nvSpPr>
          <p:cNvPr id="16" name="Footer Placeholder 4">
            <a:extLst>
              <a:ext uri="{FF2B5EF4-FFF2-40B4-BE49-F238E27FC236}">
                <a16:creationId xmlns:a16="http://schemas.microsoft.com/office/drawing/2014/main" id="{6AE13B97-FC41-6AF3-5169-EBE6A696CA8D}"/>
              </a:ext>
            </a:extLst>
          </p:cNvPr>
          <p:cNvSpPr txBox="1">
            <a:spLocks/>
          </p:cNvSpPr>
          <p:nvPr/>
        </p:nvSpPr>
        <p:spPr>
          <a:xfrm>
            <a:off x="3276600" y="6508750"/>
            <a:ext cx="2895600" cy="365125"/>
          </a:xfrm>
          <a:prstGeom prst="rect">
            <a:avLst/>
          </a:prstGeom>
          <a:noFill/>
        </p:spPr>
        <p:txBody>
          <a:bodyPr vert="horz" lIns="91440" tIns="45720" rIns="91440" bIns="45720" rtlCol="0" anchor="ctr"/>
          <a:lstStyle>
            <a:defPPr>
              <a:defRPr lang="en-US"/>
            </a:defPPr>
            <a:lvl1pPr marL="0" algn="ctr" defTabSz="914400" rtl="0" eaLnBrk="0" latinLnBrk="0" hangingPunct="0">
              <a:spcBef>
                <a:spcPct val="20000"/>
              </a:spcBef>
              <a:buClr>
                <a:schemeClr val="hlink"/>
              </a:buClr>
              <a:buSzPct val="65000"/>
              <a:buFont typeface="Wingdings" pitchFamily="2" charset="2"/>
              <a:buChar char="n"/>
              <a:defRPr kumimoji="1" sz="3200" kern="1200">
                <a:solidFill>
                  <a:schemeClr val="tx1"/>
                </a:solidFill>
                <a:latin typeface="Tahoma" pitchFamily="34" charset="0"/>
                <a:ea typeface="ＭＳ Ｐゴシック" charset="-128"/>
                <a:cs typeface="+mn-cs"/>
              </a:defRPr>
            </a:lvl1pPr>
            <a:lvl2pPr marL="742950" indent="-285750" algn="l" defTabSz="914400" rtl="0" eaLnBrk="0" latinLnBrk="0" hangingPunct="0">
              <a:spcBef>
                <a:spcPct val="20000"/>
              </a:spcBef>
              <a:buClr>
                <a:schemeClr val="tx1"/>
              </a:buClr>
              <a:buSzPct val="65000"/>
              <a:buFont typeface="Wingdings" pitchFamily="2" charset="2"/>
              <a:buChar char="n"/>
              <a:defRPr kumimoji="1" sz="2800" kern="1200">
                <a:solidFill>
                  <a:schemeClr val="tx1"/>
                </a:solidFill>
                <a:latin typeface="Tahoma" pitchFamily="34" charset="0"/>
                <a:ea typeface="ＭＳ Ｐゴシック" charset="-128"/>
                <a:cs typeface="+mn-cs"/>
              </a:defRPr>
            </a:lvl2pPr>
            <a:lvl3pPr marL="1143000" indent="-228600" algn="l" defTabSz="914400" rtl="0" eaLnBrk="0" latinLnBrk="0" hangingPunct="0">
              <a:spcBef>
                <a:spcPct val="20000"/>
              </a:spcBef>
              <a:buClr>
                <a:schemeClr val="accent2"/>
              </a:buClr>
              <a:buSzPct val="65000"/>
              <a:buFont typeface="Wingdings" pitchFamily="2" charset="2"/>
              <a:buChar char="n"/>
              <a:defRPr kumimoji="1" sz="2400" kern="1200">
                <a:solidFill>
                  <a:schemeClr val="tx1"/>
                </a:solidFill>
                <a:latin typeface="Tahoma" pitchFamily="34" charset="0"/>
                <a:ea typeface="ＭＳ Ｐゴシック" charset="-128"/>
                <a:cs typeface="+mn-cs"/>
              </a:defRPr>
            </a:lvl3pPr>
            <a:lvl4pPr marL="1600200" indent="-228600" algn="l" defTabSz="914400" rtl="0" eaLnBrk="0" latinLnBrk="0" hangingPunct="0">
              <a:spcBef>
                <a:spcPct val="20000"/>
              </a:spcBef>
              <a:buClr>
                <a:schemeClr val="tx1"/>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4pPr>
            <a:lvl5pPr marL="2057400" indent="-228600" algn="l" defTabSz="914400" rtl="0" eaLnBrk="0" latinLnBrk="0" hangingPunct="0">
              <a:spcBef>
                <a:spcPct val="20000"/>
              </a:spcBef>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5pPr>
            <a:lvl6pPr marL="25146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6pPr>
            <a:lvl7pPr marL="29718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7pPr>
            <a:lvl8pPr marL="34290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8pPr>
            <a:lvl9pPr marL="3886200" indent="-228600" algn="l" defTabSz="914400" rtl="0" eaLnBrk="0" fontAlgn="base" latinLnBrk="0" hangingPunct="0">
              <a:spcBef>
                <a:spcPct val="20000"/>
              </a:spcBef>
              <a:spcAft>
                <a:spcPct val="0"/>
              </a:spcAft>
              <a:buClr>
                <a:schemeClr val="folHlink"/>
              </a:buClr>
              <a:buSzPct val="65000"/>
              <a:buFont typeface="Wingdings" pitchFamily="2" charset="2"/>
              <a:buChar char="n"/>
              <a:defRPr kumimoji="1" sz="2000" kern="1200">
                <a:solidFill>
                  <a:schemeClr val="tx1"/>
                </a:solidFill>
                <a:latin typeface="Tahoma" pitchFamily="34" charset="0"/>
                <a:ea typeface="ＭＳ Ｐゴシック" charset="-128"/>
                <a:cs typeface="+mn-cs"/>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894470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B89C84DC-8745-48D1-89B7-90D8A0DE2688}" type="slidenum">
              <a:rPr lang="ja-JP" altLang="en-US"/>
              <a:pPr>
                <a:defRPr/>
              </a:pPr>
              <a:t>4</a:t>
            </a:fld>
            <a:endParaRPr lang="ja-JP" altLang="en-US" dirty="0"/>
          </a:p>
        </p:txBody>
      </p:sp>
      <p:sp>
        <p:nvSpPr>
          <p:cNvPr id="36868" name="タイトル 1"/>
          <p:cNvSpPr>
            <a:spLocks noGrp="1"/>
          </p:cNvSpPr>
          <p:nvPr>
            <p:ph type="title"/>
          </p:nvPr>
        </p:nvSpPr>
        <p:spPr/>
        <p:txBody>
          <a:bodyPr>
            <a:normAutofit/>
          </a:bodyPr>
          <a:lstStyle/>
          <a:p>
            <a:pPr algn="ctr"/>
            <a:r>
              <a:rPr lang="en-US" altLang="ja-JP" sz="3600" dirty="0">
                <a:solidFill>
                  <a:schemeClr val="tx1"/>
                </a:solidFill>
                <a:effectLst/>
                <a:latin typeface="Arial" charset="0"/>
              </a:rPr>
              <a:t>[III</a:t>
            </a:r>
            <a:r>
              <a:rPr lang="en-US" altLang="ja-JP" sz="3600" dirty="0">
                <a:solidFill>
                  <a:srgbClr val="FF0000"/>
                </a:solidFill>
                <a:effectLst/>
                <a:latin typeface="Arial" charset="0"/>
                <a:ea typeface="Arial Unicode MS"/>
                <a:cs typeface="Arial Unicode MS"/>
              </a:rPr>
              <a:t>B</a:t>
            </a:r>
            <a:r>
              <a:rPr lang="en-US" altLang="ja-JP" sz="3600" dirty="0">
                <a:solidFill>
                  <a:schemeClr val="tx1"/>
                </a:solidFill>
                <a:effectLst/>
                <a:latin typeface="Arial" charset="0"/>
              </a:rPr>
              <a:t>] KSR v. Teleflex </a:t>
            </a:r>
            <a:r>
              <a:rPr lang="en-US" altLang="ja-JP" sz="2800" dirty="0">
                <a:solidFill>
                  <a:srgbClr val="FF0000"/>
                </a:solidFill>
                <a:effectLst/>
                <a:latin typeface="Arial" charset="0"/>
              </a:rPr>
              <a:t>- 3</a:t>
            </a:r>
            <a:endParaRPr lang="ja-JP" altLang="en-US" sz="2800" dirty="0">
              <a:solidFill>
                <a:srgbClr val="FF0000"/>
              </a:solidFill>
              <a:effectLst/>
              <a:latin typeface="Arial" charset="0"/>
            </a:endParaRPr>
          </a:p>
        </p:txBody>
      </p:sp>
      <p:sp>
        <p:nvSpPr>
          <p:cNvPr id="36869" name="コンテンツ プレースホルダ 2"/>
          <p:cNvSpPr>
            <a:spLocks noGrp="1"/>
          </p:cNvSpPr>
          <p:nvPr>
            <p:ph sz="quarter" idx="1"/>
          </p:nvPr>
        </p:nvSpPr>
        <p:spPr>
          <a:xfrm>
            <a:off x="301625" y="1527175"/>
            <a:ext cx="8504238" cy="4572000"/>
          </a:xfrm>
        </p:spPr>
        <p:txBody>
          <a:bodyPr>
            <a:normAutofit/>
          </a:bodyPr>
          <a:lstStyle/>
          <a:p>
            <a:pPr marL="3767138" indent="-3175">
              <a:lnSpc>
                <a:spcPct val="130000"/>
              </a:lnSpc>
              <a:spcBef>
                <a:spcPts val="0"/>
              </a:spcBef>
              <a:buNone/>
            </a:pPr>
            <a:endParaRPr lang="en-US" altLang="ja-JP" sz="1600" dirty="0">
              <a:latin typeface="メイリオ" panose="020B0604030504040204" pitchFamily="50" charset="-128"/>
              <a:ea typeface="メイリオ" panose="020B0604030504040204" pitchFamily="50" charset="-128"/>
            </a:endParaRPr>
          </a:p>
          <a:p>
            <a:pPr marL="3767138" indent="-3175">
              <a:lnSpc>
                <a:spcPct val="130000"/>
              </a:lnSpc>
              <a:spcBef>
                <a:spcPts val="0"/>
              </a:spcBef>
              <a:buNone/>
            </a:pPr>
            <a:endParaRPr lang="en-US" altLang="ja-JP" sz="1600" dirty="0">
              <a:latin typeface="メイリオ" panose="020B0604030504040204" pitchFamily="50" charset="-128"/>
              <a:ea typeface="メイリオ" panose="020B0604030504040204" pitchFamily="50" charset="-128"/>
            </a:endParaRPr>
          </a:p>
          <a:p>
            <a:pPr marL="3767138" indent="-3175">
              <a:lnSpc>
                <a:spcPct val="130000"/>
              </a:lnSpc>
              <a:spcBef>
                <a:spcPts val="0"/>
              </a:spcBef>
              <a:buNone/>
            </a:pPr>
            <a:r>
              <a:rPr lang="en-US" sz="1600" b="1" dirty="0">
                <a:solidFill>
                  <a:srgbClr val="0000FF"/>
                </a:solidFill>
                <a:latin typeface="メイリオ" panose="020B0604030504040204" pitchFamily="50" charset="-128"/>
                <a:ea typeface="メイリオ" panose="020B0604030504040204" pitchFamily="50" charset="-128"/>
              </a:rPr>
              <a:t>Asano</a:t>
            </a:r>
            <a:r>
              <a:rPr lang="ja-JP" altLang="en-US" sz="1600" b="1" dirty="0">
                <a:solidFill>
                  <a:srgbClr val="0000FF"/>
                </a:solidFill>
                <a:latin typeface="メイリオ" panose="020B0604030504040204" pitchFamily="50" charset="-128"/>
                <a:ea typeface="メイリオ" panose="020B0604030504040204" pitchFamily="50" charset="-128"/>
              </a:rPr>
              <a:t>引例</a:t>
            </a:r>
            <a:r>
              <a:rPr lang="ja-JP" altLang="en-US" sz="1600" dirty="0">
                <a:latin typeface="メイリオ" panose="020B0604030504040204" pitchFamily="50" charset="-128"/>
                <a:ea typeface="メイリオ" panose="020B0604030504040204" pitchFamily="50" charset="-128"/>
              </a:rPr>
              <a:t>では</a:t>
            </a:r>
            <a:r>
              <a:rPr lang="ja-JP" altLang="en-US" sz="1600" b="1" dirty="0">
                <a:solidFill>
                  <a:srgbClr val="FF0000"/>
                </a:solidFill>
                <a:latin typeface="メイリオ" panose="020B0604030504040204" pitchFamily="50" charset="-128"/>
                <a:ea typeface="メイリオ" panose="020B0604030504040204" pitchFamily="50" charset="-128"/>
              </a:rPr>
              <a:t>ペダル</a:t>
            </a:r>
            <a:r>
              <a:rPr lang="en-US" sz="1600" b="1" dirty="0">
                <a:solidFill>
                  <a:srgbClr val="FF0000"/>
                </a:solidFill>
                <a:latin typeface="メイリオ" panose="020B0604030504040204" pitchFamily="50" charset="-128"/>
                <a:ea typeface="メイリオ" panose="020B0604030504040204" pitchFamily="50" charset="-128"/>
              </a:rPr>
              <a:t>74</a:t>
            </a:r>
            <a:r>
              <a:rPr lang="ja-JP" altLang="en-US" sz="1600" dirty="0">
                <a:latin typeface="メイリオ" panose="020B0604030504040204" pitchFamily="50" charset="-128"/>
                <a:ea typeface="メイリオ" panose="020B0604030504040204" pitchFamily="50" charset="-128"/>
              </a:rPr>
              <a:t>を</a:t>
            </a:r>
            <a:r>
              <a:rPr lang="ja-JP" altLang="en-US" sz="1600" b="1" u="sng" dirty="0">
                <a:solidFill>
                  <a:srgbClr val="FF0000"/>
                </a:solidFill>
                <a:latin typeface="メイリオ" panose="020B0604030504040204" pitchFamily="50" charset="-128"/>
                <a:ea typeface="メイリオ" panose="020B0604030504040204" pitchFamily="50" charset="-128"/>
              </a:rPr>
              <a:t>レバー</a:t>
            </a:r>
            <a:r>
              <a:rPr lang="en-US" altLang="ja-JP" sz="1600" b="1" u="sng" dirty="0">
                <a:solidFill>
                  <a:srgbClr val="FF0000"/>
                </a:solidFill>
                <a:latin typeface="メイリオ" panose="020B0604030504040204" pitchFamily="50" charset="-128"/>
                <a:ea typeface="メイリオ" panose="020B0604030504040204" pitchFamily="50" charset="-128"/>
              </a:rPr>
              <a:t>52</a:t>
            </a:r>
            <a:r>
              <a:rPr lang="ja-JP" altLang="en-US" sz="1600" dirty="0">
                <a:latin typeface="メイリオ" panose="020B0604030504040204" pitchFamily="50" charset="-128"/>
                <a:ea typeface="メイリオ" panose="020B0604030504040204" pitchFamily="50" charset="-128"/>
              </a:rPr>
              <a:t>の長手方向に延設する</a:t>
            </a:r>
            <a:r>
              <a:rPr lang="ja-JP" altLang="en-US" sz="1600" b="1" dirty="0">
                <a:solidFill>
                  <a:srgbClr val="0000FF"/>
                </a:solidFill>
                <a:latin typeface="メイリオ" panose="020B0604030504040204" pitchFamily="50" charset="-128"/>
                <a:ea typeface="メイリオ" panose="020B0604030504040204" pitchFamily="50" charset="-128"/>
              </a:rPr>
              <a:t>長孔</a:t>
            </a:r>
            <a:r>
              <a:rPr lang="en-US" altLang="ja-JP" sz="1600" b="1" dirty="0">
                <a:solidFill>
                  <a:srgbClr val="0000FF"/>
                </a:solidFill>
                <a:latin typeface="メイリオ" panose="020B0604030504040204" pitchFamily="50" charset="-128"/>
                <a:ea typeface="メイリオ" panose="020B0604030504040204" pitchFamily="50" charset="-128"/>
              </a:rPr>
              <a:t>62</a:t>
            </a:r>
            <a:r>
              <a:rPr lang="ja-JP" altLang="en-US" sz="1600" dirty="0">
                <a:latin typeface="メイリオ" panose="020B0604030504040204" pitchFamily="50" charset="-128"/>
                <a:ea typeface="メイリオ" panose="020B0604030504040204" pitchFamily="50" charset="-128"/>
              </a:rPr>
              <a:t>に沿って前後方向位置に調整可能な構造を開示しており、但し、</a:t>
            </a:r>
            <a:r>
              <a:rPr lang="ja-JP" altLang="en-US" sz="1600" b="1" dirty="0">
                <a:solidFill>
                  <a:srgbClr val="FF0000"/>
                </a:solidFill>
                <a:latin typeface="メイリオ" panose="020B0604030504040204" pitchFamily="50" charset="-128"/>
                <a:ea typeface="メイリオ" panose="020B0604030504040204" pitchFamily="50" charset="-128"/>
              </a:rPr>
              <a:t>ペダル</a:t>
            </a:r>
            <a:r>
              <a:rPr lang="ja-JP" altLang="en-US" sz="1600" dirty="0">
                <a:latin typeface="メイリオ" panose="020B0604030504040204" pitchFamily="50" charset="-128"/>
                <a:ea typeface="メイリオ" panose="020B0604030504040204" pitchFamily="50" charset="-128"/>
              </a:rPr>
              <a:t>操作量（踏込み量：⇒揺動軸周りの角度変位）と、それに比例して開口するスロットル（</a:t>
            </a:r>
            <a:r>
              <a:rPr lang="ja-JP" altLang="en-US" sz="1600" b="1" dirty="0">
                <a:solidFill>
                  <a:srgbClr val="7030A0"/>
                </a:solidFill>
                <a:latin typeface="メイリオ" panose="020B0604030504040204" pitchFamily="50" charset="-128"/>
                <a:ea typeface="メイリオ" panose="020B0604030504040204" pitchFamily="50" charset="-128"/>
              </a:rPr>
              <a:t>操作ワイヤ</a:t>
            </a:r>
            <a:r>
              <a:rPr lang="en-US" sz="1600" b="1" dirty="0">
                <a:solidFill>
                  <a:srgbClr val="7030A0"/>
                </a:solidFill>
                <a:latin typeface="メイリオ" panose="020B0604030504040204" pitchFamily="50" charset="-128"/>
                <a:ea typeface="メイリオ" panose="020B0604030504040204" pitchFamily="50" charset="-128"/>
              </a:rPr>
              <a:t>61</a:t>
            </a:r>
            <a:r>
              <a:rPr lang="ja-JP" altLang="en-US" sz="1600" dirty="0">
                <a:solidFill>
                  <a:srgbClr val="FF0000"/>
                </a:solidFill>
                <a:latin typeface="メイリオ" panose="020B0604030504040204" pitchFamily="50" charset="-128"/>
                <a:ea typeface="メイリオ" panose="020B0604030504040204" pitchFamily="50" charset="-128"/>
              </a:rPr>
              <a:t>の引張り量</a:t>
            </a:r>
            <a:r>
              <a:rPr lang="ja-JP" altLang="en-US" sz="1600" dirty="0">
                <a:latin typeface="メイリオ" panose="020B0604030504040204" pitchFamily="50" charset="-128"/>
                <a:ea typeface="メイリオ" panose="020B0604030504040204" pitchFamily="50" charset="-128"/>
              </a:rPr>
              <a:t>）が</a:t>
            </a:r>
            <a:r>
              <a:rPr lang="ja-JP" altLang="en-US" sz="1600" u="sng" dirty="0">
                <a:latin typeface="メイリオ" panose="020B0604030504040204" pitchFamily="50" charset="-128"/>
                <a:ea typeface="メイリオ" panose="020B0604030504040204" pitchFamily="50" charset="-128"/>
              </a:rPr>
              <a:t>機械的に連動連結</a:t>
            </a:r>
            <a:r>
              <a:rPr lang="ja-JP" altLang="en-US" sz="1600" dirty="0">
                <a:latin typeface="メイリオ" panose="020B0604030504040204" pitchFamily="50" charset="-128"/>
                <a:ea typeface="メイリオ" panose="020B0604030504040204" pitchFamily="50" charset="-128"/>
              </a:rPr>
              <a:t>されている構造。 </a:t>
            </a:r>
            <a:endParaRPr lang="en-US" sz="1600" dirty="0">
              <a:latin typeface="メイリオ" panose="020B0604030504040204" pitchFamily="50" charset="-128"/>
              <a:ea typeface="メイリオ" panose="020B0604030504040204" pitchFamily="50" charset="-128"/>
            </a:endParaRPr>
          </a:p>
          <a:p>
            <a:pPr marL="3681413" indent="-3175">
              <a:lnSpc>
                <a:spcPct val="130000"/>
              </a:lnSpc>
              <a:spcBef>
                <a:spcPts val="0"/>
              </a:spcBef>
              <a:buNone/>
            </a:pPr>
            <a:endParaRPr lang="en-US" altLang="ja-JP" sz="1800" dirty="0">
              <a:latin typeface="メイリオ" panose="020B0604030504040204" pitchFamily="50" charset="-128"/>
              <a:ea typeface="メイリオ" panose="020B0604030504040204" pitchFamily="50" charset="-128"/>
            </a:endParaRPr>
          </a:p>
          <a:p>
            <a:pPr marL="3681413" indent="-3175">
              <a:lnSpc>
                <a:spcPct val="130000"/>
              </a:lnSpc>
              <a:spcBef>
                <a:spcPts val="0"/>
              </a:spcBef>
              <a:buNone/>
            </a:pPr>
            <a:r>
              <a:rPr lang="ja-JP" altLang="en-US" sz="1800" dirty="0">
                <a:latin typeface="メイリオ" panose="020B0604030504040204" pitchFamily="50" charset="-128"/>
                <a:ea typeface="メイリオ" panose="020B0604030504040204" pitchFamily="50" charset="-128"/>
              </a:rPr>
              <a:t> </a:t>
            </a:r>
            <a:endParaRPr lang="en-US" sz="1800" dirty="0">
              <a:latin typeface="メイリオ" panose="020B0604030504040204" pitchFamily="50" charset="-128"/>
              <a:ea typeface="メイリオ" panose="020B0604030504040204" pitchFamily="50" charset="-128"/>
            </a:endParaRPr>
          </a:p>
          <a:p>
            <a:pPr marL="3175" indent="-3175">
              <a:buFont typeface="Wingdings 2" pitchFamily="18" charset="2"/>
              <a:buNone/>
            </a:pPr>
            <a:r>
              <a:rPr lang="en-US" altLang="ja-JP" sz="1800" b="1" dirty="0">
                <a:latin typeface="メイリオ" panose="020B0604030504040204" pitchFamily="50" charset="-128"/>
                <a:ea typeface="メイリオ" panose="020B0604030504040204" pitchFamily="50" charset="-128"/>
              </a:rPr>
              <a:t> </a:t>
            </a:r>
            <a:endParaRPr lang="ja-JP" altLang="en-US" sz="1800" dirty="0">
              <a:latin typeface="メイリオ" panose="020B0604030504040204" pitchFamily="50" charset="-128"/>
              <a:ea typeface="メイリオ" panose="020B0604030504040204" pitchFamily="50" charset="-128"/>
            </a:endParaRPr>
          </a:p>
          <a:p>
            <a:pPr marL="3175" indent="-3175">
              <a:buFont typeface="Wingdings 2" pitchFamily="18" charset="2"/>
              <a:buNone/>
            </a:pPr>
            <a:endParaRPr lang="ja-JP" altLang="en-US" sz="1600" dirty="0">
              <a:latin typeface="メイリオ" panose="020B0604030504040204" pitchFamily="50" charset="-128"/>
              <a:ea typeface="メイリオ" panose="020B0604030504040204" pitchFamily="50" charset="-128"/>
            </a:endParaRPr>
          </a:p>
        </p:txBody>
      </p:sp>
      <p:pic>
        <p:nvPicPr>
          <p:cNvPr id="13" name="コンテンツ プレースホルダ 6" descr="125_2506.JPG"/>
          <p:cNvPicPr>
            <a:picLocks noChangeAspect="1"/>
          </p:cNvPicPr>
          <p:nvPr/>
        </p:nvPicPr>
        <p:blipFill>
          <a:blip r:embed="rId2"/>
          <a:srcRect/>
          <a:stretch>
            <a:fillRect/>
          </a:stretch>
        </p:blipFill>
        <p:spPr bwMode="auto">
          <a:xfrm>
            <a:off x="7964090" y="373162"/>
            <a:ext cx="871935" cy="653951"/>
          </a:xfrm>
          <a:prstGeom prst="rect">
            <a:avLst/>
          </a:prstGeom>
          <a:noFill/>
          <a:ln w="9525">
            <a:noFill/>
            <a:miter lim="800000"/>
            <a:headEnd/>
            <a:tailEnd/>
          </a:ln>
        </p:spPr>
      </p:pic>
      <p:pic>
        <p:nvPicPr>
          <p:cNvPr id="8" name="Picture 2" descr="SeekSp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108654"/>
            <a:ext cx="3505200" cy="412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直線矢印コネクタ 8"/>
          <p:cNvCxnSpPr/>
          <p:nvPr/>
        </p:nvCxnSpPr>
        <p:spPr>
          <a:xfrm>
            <a:off x="1243505" y="4797152"/>
            <a:ext cx="1904462" cy="0"/>
          </a:xfrm>
          <a:prstGeom prst="straightConnector1">
            <a:avLst/>
          </a:prstGeom>
          <a:ln w="3810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円/楕円 9"/>
          <p:cNvSpPr/>
          <p:nvPr/>
        </p:nvSpPr>
        <p:spPr>
          <a:xfrm>
            <a:off x="2573347" y="4437112"/>
            <a:ext cx="303150" cy="223861"/>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角丸四角形 14"/>
          <p:cNvSpPr/>
          <p:nvPr/>
        </p:nvSpPr>
        <p:spPr>
          <a:xfrm>
            <a:off x="2195736" y="2525713"/>
            <a:ext cx="276448" cy="210745"/>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FF"/>
              </a:solidFill>
            </a:endParaRPr>
          </a:p>
        </p:txBody>
      </p:sp>
      <p:sp>
        <p:nvSpPr>
          <p:cNvPr id="16" name="テキスト ボックス 15"/>
          <p:cNvSpPr txBox="1"/>
          <p:nvPr/>
        </p:nvSpPr>
        <p:spPr>
          <a:xfrm>
            <a:off x="3275856" y="6164972"/>
            <a:ext cx="1412156" cy="276999"/>
          </a:xfrm>
          <a:prstGeom prst="rect">
            <a:avLst/>
          </a:prstGeom>
          <a:solidFill>
            <a:schemeClr val="bg1"/>
          </a:solidFill>
        </p:spPr>
        <p:txBody>
          <a:bodyPr wrap="square" rtlCol="0">
            <a:spAutoFit/>
          </a:bodyPr>
          <a:lstStyle/>
          <a:p>
            <a:r>
              <a:rPr lang="ja-JP" altLang="en-US" sz="1200" b="1" u="sng" dirty="0">
                <a:latin typeface="Arial Narrow" panose="020B0606020202030204" pitchFamily="34" charset="0"/>
                <a:ea typeface="游ゴシック Medium" panose="020B0500000000000000" pitchFamily="50" charset="-128"/>
              </a:rPr>
              <a:t>後端位置</a:t>
            </a:r>
            <a:endParaRPr lang="en-US" sz="1200" b="1" u="sng" dirty="0">
              <a:latin typeface="Arial Narrow" panose="020B0606020202030204" pitchFamily="34" charset="0"/>
              <a:ea typeface="游ゴシック Medium" panose="020B0500000000000000" pitchFamily="50" charset="-128"/>
            </a:endParaRPr>
          </a:p>
        </p:txBody>
      </p:sp>
      <p:sp>
        <p:nvSpPr>
          <p:cNvPr id="17" name="テキスト ボックス 16"/>
          <p:cNvSpPr txBox="1"/>
          <p:nvPr/>
        </p:nvSpPr>
        <p:spPr>
          <a:xfrm>
            <a:off x="2060932" y="6177672"/>
            <a:ext cx="815565" cy="276999"/>
          </a:xfrm>
          <a:prstGeom prst="rect">
            <a:avLst/>
          </a:prstGeom>
          <a:solidFill>
            <a:schemeClr val="bg1"/>
          </a:solidFill>
        </p:spPr>
        <p:txBody>
          <a:bodyPr wrap="square" rtlCol="0">
            <a:spAutoFit/>
          </a:bodyPr>
          <a:lstStyle/>
          <a:p>
            <a:r>
              <a:rPr lang="ja-JP" altLang="en-US" sz="1200" b="1" u="sng" dirty="0">
                <a:latin typeface="Arial Narrow" panose="020B0606020202030204" pitchFamily="34" charset="0"/>
                <a:ea typeface="游ゴシック Medium" panose="020B0500000000000000" pitchFamily="50" charset="-128"/>
              </a:rPr>
              <a:t>前端位置</a:t>
            </a:r>
            <a:endParaRPr lang="en-US" sz="1200" b="1" u="sng" dirty="0">
              <a:latin typeface="Arial Narrow" panose="020B0606020202030204" pitchFamily="34" charset="0"/>
              <a:ea typeface="游ゴシック Medium" panose="020B0500000000000000" pitchFamily="50" charset="-128"/>
            </a:endParaRPr>
          </a:p>
        </p:txBody>
      </p:sp>
      <p:sp>
        <p:nvSpPr>
          <p:cNvPr id="18" name="正方形/長方形 17"/>
          <p:cNvSpPr/>
          <p:nvPr/>
        </p:nvSpPr>
        <p:spPr>
          <a:xfrm>
            <a:off x="743722" y="1409700"/>
            <a:ext cx="1981200" cy="6989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rgbClr val="0033CC"/>
                </a:solidFill>
                <a:latin typeface="Arial" panose="020B0604020202020204" pitchFamily="34" charset="0"/>
                <a:cs typeface="Arial" panose="020B0604020202020204" pitchFamily="34" charset="0"/>
              </a:rPr>
              <a:t>Asano</a:t>
            </a:r>
            <a:r>
              <a:rPr lang="ja-JP" altLang="en-US" b="1" dirty="0">
                <a:solidFill>
                  <a:srgbClr val="0033CC"/>
                </a:solidFill>
                <a:latin typeface="メイリオ" panose="020B0604030504040204" pitchFamily="50" charset="-128"/>
                <a:ea typeface="メイリオ" panose="020B0604030504040204" pitchFamily="50" charset="-128"/>
                <a:cs typeface="Arial" panose="020B0604020202020204" pitchFamily="34" charset="0"/>
              </a:rPr>
              <a:t>引例</a:t>
            </a:r>
            <a:endParaRPr lang="en-US" altLang="ja-JP" b="1" dirty="0">
              <a:solidFill>
                <a:srgbClr val="0033CC"/>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19" name="テキスト ボックス 18"/>
          <p:cNvSpPr txBox="1"/>
          <p:nvPr/>
        </p:nvSpPr>
        <p:spPr>
          <a:xfrm>
            <a:off x="209653" y="2112812"/>
            <a:ext cx="662361" cy="246221"/>
          </a:xfrm>
          <a:prstGeom prst="rect">
            <a:avLst/>
          </a:prstGeom>
          <a:noFill/>
        </p:spPr>
        <p:txBody>
          <a:bodyPr wrap="none" rtlCol="0">
            <a:spAutoFit/>
          </a:bodyPr>
          <a:lstStyle/>
          <a:p>
            <a:r>
              <a:rPr lang="ja-JP" altLang="en-US" sz="1000" b="1" dirty="0">
                <a:solidFill>
                  <a:srgbClr val="7030A0"/>
                </a:solidFill>
                <a:latin typeface="Arial Narrow" panose="020B0606020202030204" pitchFamily="34" charset="0"/>
              </a:rPr>
              <a:t>ワイヤー</a:t>
            </a:r>
            <a:endParaRPr lang="en-US" sz="1000" b="1" dirty="0">
              <a:solidFill>
                <a:srgbClr val="7030A0"/>
              </a:solidFill>
              <a:latin typeface="Arial Narrow" panose="020B0606020202030204" pitchFamily="34" charset="0"/>
            </a:endParaRPr>
          </a:p>
        </p:txBody>
      </p:sp>
      <p:sp>
        <p:nvSpPr>
          <p:cNvPr id="20" name="角丸四角形 19"/>
          <p:cNvSpPr/>
          <p:nvPr/>
        </p:nvSpPr>
        <p:spPr>
          <a:xfrm>
            <a:off x="592568" y="2385107"/>
            <a:ext cx="276448" cy="144016"/>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直線矢印コネクタ 20"/>
          <p:cNvCxnSpPr/>
          <p:nvPr/>
        </p:nvCxnSpPr>
        <p:spPr>
          <a:xfrm>
            <a:off x="209653" y="2605018"/>
            <a:ext cx="710762" cy="0"/>
          </a:xfrm>
          <a:prstGeom prst="straightConnector1">
            <a:avLst/>
          </a:prstGeom>
          <a:ln w="38100" cmpd="sng">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円/楕円 21"/>
          <p:cNvSpPr/>
          <p:nvPr/>
        </p:nvSpPr>
        <p:spPr>
          <a:xfrm>
            <a:off x="1782228" y="3789040"/>
            <a:ext cx="303150" cy="223861"/>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テキスト ボックス 22"/>
          <p:cNvSpPr txBox="1"/>
          <p:nvPr/>
        </p:nvSpPr>
        <p:spPr>
          <a:xfrm>
            <a:off x="1752962" y="3977108"/>
            <a:ext cx="646331" cy="276999"/>
          </a:xfrm>
          <a:prstGeom prst="rect">
            <a:avLst/>
          </a:prstGeom>
          <a:noFill/>
        </p:spPr>
        <p:txBody>
          <a:bodyPr wrap="none" rtlCol="0">
            <a:spAutoFit/>
          </a:bodyPr>
          <a:lstStyle/>
          <a:p>
            <a:r>
              <a:rPr lang="ja-JP" altLang="en-US" sz="1200" b="1" u="sng" dirty="0">
                <a:solidFill>
                  <a:srgbClr val="FF0000"/>
                </a:solidFill>
                <a:latin typeface="Arial Narrow" panose="020B0606020202030204" pitchFamily="34" charset="0"/>
                <a:ea typeface="游ゴシック Medium" panose="020B0500000000000000" pitchFamily="50" charset="-128"/>
              </a:rPr>
              <a:t>レバー</a:t>
            </a:r>
            <a:endParaRPr lang="en-US" sz="1200" b="1" u="sng" dirty="0">
              <a:solidFill>
                <a:srgbClr val="FF0000"/>
              </a:solidFill>
              <a:latin typeface="Arial Narrow" panose="020B0606020202030204" pitchFamily="34" charset="0"/>
              <a:ea typeface="游ゴシック Medium" panose="020B0500000000000000" pitchFamily="50" charset="-128"/>
            </a:endParaRPr>
          </a:p>
        </p:txBody>
      </p:sp>
      <p:sp>
        <p:nvSpPr>
          <p:cNvPr id="24" name="テキスト ボックス 23"/>
          <p:cNvSpPr txBox="1"/>
          <p:nvPr/>
        </p:nvSpPr>
        <p:spPr>
          <a:xfrm>
            <a:off x="2149018" y="2294961"/>
            <a:ext cx="486030" cy="276999"/>
          </a:xfrm>
          <a:prstGeom prst="rect">
            <a:avLst/>
          </a:prstGeom>
          <a:noFill/>
        </p:spPr>
        <p:txBody>
          <a:bodyPr wrap="none" rtlCol="0">
            <a:spAutoFit/>
          </a:bodyPr>
          <a:lstStyle/>
          <a:p>
            <a:r>
              <a:rPr lang="ja-JP" altLang="en-US" sz="1200" b="1" u="sng" dirty="0">
                <a:solidFill>
                  <a:srgbClr val="0000FF"/>
                </a:solidFill>
                <a:latin typeface="Arial Narrow" panose="020B0606020202030204" pitchFamily="34" charset="0"/>
                <a:ea typeface="游ゴシック Medium" panose="020B0500000000000000" pitchFamily="50" charset="-128"/>
              </a:rPr>
              <a:t>長孔</a:t>
            </a:r>
            <a:endParaRPr lang="en-US" sz="1200" b="1" u="sng" dirty="0">
              <a:solidFill>
                <a:srgbClr val="0000FF"/>
              </a:solidFill>
              <a:latin typeface="Arial Narrow" panose="020B0606020202030204" pitchFamily="34" charset="0"/>
              <a:ea typeface="游ゴシック Medium" panose="020B0500000000000000" pitchFamily="50" charset="-128"/>
            </a:endParaRPr>
          </a:p>
        </p:txBody>
      </p:sp>
      <p:sp>
        <p:nvSpPr>
          <p:cNvPr id="25" name="Footer Placeholder 4">
            <a:extLst>
              <a:ext uri="{FF2B5EF4-FFF2-40B4-BE49-F238E27FC236}">
                <a16:creationId xmlns:a16="http://schemas.microsoft.com/office/drawing/2014/main" id="{89E995EF-FECC-DC0A-8D69-2DB395CDF8B1}"/>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4044688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B89C84DC-8745-48D1-89B7-90D8A0DE2688}" type="slidenum">
              <a:rPr lang="ja-JP" altLang="en-US"/>
              <a:pPr>
                <a:defRPr/>
              </a:pPr>
              <a:t>5</a:t>
            </a:fld>
            <a:endParaRPr lang="ja-JP" altLang="en-US" dirty="0"/>
          </a:p>
        </p:txBody>
      </p:sp>
      <p:sp>
        <p:nvSpPr>
          <p:cNvPr id="36868" name="タイトル 1"/>
          <p:cNvSpPr>
            <a:spLocks noGrp="1"/>
          </p:cNvSpPr>
          <p:nvPr>
            <p:ph type="title"/>
          </p:nvPr>
        </p:nvSpPr>
        <p:spPr/>
        <p:txBody>
          <a:bodyPr>
            <a:normAutofit/>
          </a:bodyPr>
          <a:lstStyle/>
          <a:p>
            <a:pPr algn="ctr"/>
            <a:r>
              <a:rPr lang="en-US" altLang="ja-JP" sz="3600" dirty="0">
                <a:solidFill>
                  <a:schemeClr val="tx1"/>
                </a:solidFill>
                <a:effectLst/>
                <a:latin typeface="Arial" charset="0"/>
              </a:rPr>
              <a:t>[III</a:t>
            </a:r>
            <a:r>
              <a:rPr lang="en-US" altLang="ja-JP" sz="3600" dirty="0">
                <a:solidFill>
                  <a:srgbClr val="FF0000"/>
                </a:solidFill>
                <a:effectLst/>
                <a:latin typeface="Arial" charset="0"/>
                <a:ea typeface="Arial Unicode MS"/>
                <a:cs typeface="Arial Unicode MS"/>
              </a:rPr>
              <a:t>B</a:t>
            </a:r>
            <a:r>
              <a:rPr lang="en-US" altLang="ja-JP" sz="3600" dirty="0">
                <a:solidFill>
                  <a:schemeClr val="tx1"/>
                </a:solidFill>
                <a:effectLst/>
                <a:latin typeface="Arial" charset="0"/>
              </a:rPr>
              <a:t>] KSR v. Teleflex </a:t>
            </a:r>
            <a:r>
              <a:rPr lang="en-US" altLang="ja-JP" sz="2800" dirty="0">
                <a:solidFill>
                  <a:srgbClr val="FF0000"/>
                </a:solidFill>
                <a:effectLst/>
                <a:latin typeface="Arial" charset="0"/>
              </a:rPr>
              <a:t>- 4</a:t>
            </a:r>
            <a:endParaRPr lang="ja-JP" altLang="en-US" sz="2800" dirty="0">
              <a:solidFill>
                <a:srgbClr val="FF0000"/>
              </a:solidFill>
              <a:effectLst/>
              <a:latin typeface="Arial" charset="0"/>
            </a:endParaRPr>
          </a:p>
        </p:txBody>
      </p:sp>
      <p:sp>
        <p:nvSpPr>
          <p:cNvPr id="36869" name="コンテンツ プレースホルダ 2"/>
          <p:cNvSpPr>
            <a:spLocks noGrp="1"/>
          </p:cNvSpPr>
          <p:nvPr>
            <p:ph sz="quarter" idx="1"/>
          </p:nvPr>
        </p:nvSpPr>
        <p:spPr>
          <a:xfrm>
            <a:off x="301625" y="1527175"/>
            <a:ext cx="8504238" cy="4572000"/>
          </a:xfrm>
        </p:spPr>
        <p:txBody>
          <a:bodyPr>
            <a:normAutofit fontScale="92500"/>
          </a:bodyPr>
          <a:lstStyle/>
          <a:p>
            <a:pPr marL="3863975" indent="-3175">
              <a:lnSpc>
                <a:spcPct val="150000"/>
              </a:lnSpc>
              <a:buNone/>
            </a:pPr>
            <a:r>
              <a:rPr lang="ja-JP" altLang="en-US" sz="1400" b="1" dirty="0">
                <a:solidFill>
                  <a:srgbClr val="FF0000"/>
                </a:solidFill>
                <a:latin typeface="メイリオ" panose="020B0604030504040204" pitchFamily="50" charset="-128"/>
                <a:ea typeface="メイリオ" panose="020B0604030504040204" pitchFamily="50" charset="-128"/>
              </a:rPr>
              <a:t>レバー</a:t>
            </a:r>
            <a:r>
              <a:rPr lang="en-US" sz="1400" b="1" dirty="0">
                <a:solidFill>
                  <a:srgbClr val="FF0000"/>
                </a:solidFill>
                <a:latin typeface="メイリオ" panose="020B0604030504040204" pitchFamily="50" charset="-128"/>
                <a:ea typeface="メイリオ" panose="020B0604030504040204" pitchFamily="50" charset="-128"/>
              </a:rPr>
              <a:t>52</a:t>
            </a:r>
            <a:r>
              <a:rPr lang="ja-JP" altLang="en-US" sz="1400" dirty="0">
                <a:latin typeface="メイリオ" panose="020B0604030504040204" pitchFamily="50" charset="-128"/>
                <a:ea typeface="メイリオ" panose="020B0604030504040204" pitchFamily="50" charset="-128"/>
              </a:rPr>
              <a:t>は</a:t>
            </a:r>
            <a:r>
              <a:rPr lang="ja-JP" altLang="en-US" sz="1400" b="1" dirty="0">
                <a:solidFill>
                  <a:srgbClr val="FF0000"/>
                </a:solidFill>
                <a:latin typeface="メイリオ" panose="020B0604030504040204" pitchFamily="50" charset="-128"/>
                <a:ea typeface="メイリオ" panose="020B0604030504040204" pitchFamily="50" charset="-128"/>
              </a:rPr>
              <a:t>揺動軸</a:t>
            </a:r>
            <a:r>
              <a:rPr lang="en-US" sz="1400" b="1" dirty="0">
                <a:solidFill>
                  <a:srgbClr val="FF0000"/>
                </a:solidFill>
                <a:latin typeface="メイリオ" panose="020B0604030504040204" pitchFamily="50" charset="-128"/>
                <a:ea typeface="メイリオ" panose="020B0604030504040204" pitchFamily="50" charset="-128"/>
              </a:rPr>
              <a:t>54</a:t>
            </a:r>
            <a:r>
              <a:rPr lang="ja-JP" altLang="en-US" sz="1400" dirty="0">
                <a:latin typeface="メイリオ" panose="020B0604030504040204" pitchFamily="50" charset="-128"/>
                <a:ea typeface="メイリオ" panose="020B0604030504040204" pitchFamily="50" charset="-128"/>
              </a:rPr>
              <a:t>回りに揺動可能な状態で</a:t>
            </a:r>
            <a:r>
              <a:rPr lang="en-US" sz="1400" dirty="0">
                <a:latin typeface="メイリオ" panose="020B0604030504040204" pitchFamily="50" charset="-128"/>
                <a:ea typeface="メイリオ" panose="020B0604030504040204" pitchFamily="50" charset="-128"/>
              </a:rPr>
              <a:t>BKT50</a:t>
            </a:r>
            <a:r>
              <a:rPr lang="ja-JP" altLang="en-US" sz="1400" dirty="0">
                <a:latin typeface="メイリオ" panose="020B0604030504040204" pitchFamily="50" charset="-128"/>
                <a:ea typeface="メイリオ" panose="020B0604030504040204" pitchFamily="50" charset="-128"/>
              </a:rPr>
              <a:t>（車体に固定）に支持されており、</a:t>
            </a:r>
            <a:r>
              <a:rPr lang="ja-JP" altLang="en-US" sz="1400" b="1" dirty="0">
                <a:solidFill>
                  <a:srgbClr val="FF0000"/>
                </a:solidFill>
                <a:latin typeface="メイリオ" panose="020B0604030504040204" pitchFamily="50" charset="-128"/>
                <a:ea typeface="メイリオ" panose="020B0604030504040204" pitchFamily="50" charset="-128"/>
              </a:rPr>
              <a:t>ペダル</a:t>
            </a:r>
            <a:r>
              <a:rPr lang="en-US" sz="1400" b="1" dirty="0">
                <a:solidFill>
                  <a:srgbClr val="FF0000"/>
                </a:solidFill>
                <a:latin typeface="メイリオ" panose="020B0604030504040204" pitchFamily="50" charset="-128"/>
                <a:ea typeface="メイリオ" panose="020B0604030504040204" pitchFamily="50" charset="-128"/>
              </a:rPr>
              <a:t>74</a:t>
            </a:r>
            <a:r>
              <a:rPr lang="ja-JP" altLang="en-US" sz="1400" dirty="0">
                <a:latin typeface="メイリオ" panose="020B0604030504040204" pitchFamily="50" charset="-128"/>
                <a:ea typeface="メイリオ" panose="020B0604030504040204" pitchFamily="50" charset="-128"/>
              </a:rPr>
              <a:t>は図のように前後方向にシフト可能で位置決めをすることができる。　</a:t>
            </a:r>
            <a:endParaRPr lang="en-US" altLang="ja-JP" sz="1400" dirty="0">
              <a:latin typeface="メイリオ" panose="020B0604030504040204" pitchFamily="50" charset="-128"/>
              <a:ea typeface="メイリオ" panose="020B0604030504040204" pitchFamily="50" charset="-128"/>
            </a:endParaRPr>
          </a:p>
          <a:p>
            <a:pPr marL="3863975" indent="-3175">
              <a:lnSpc>
                <a:spcPct val="150000"/>
              </a:lnSpc>
              <a:buNone/>
            </a:pPr>
            <a:endParaRPr lang="en-US" altLang="ja-JP" sz="1400" dirty="0">
              <a:latin typeface="メイリオ" panose="020B0604030504040204" pitchFamily="50" charset="-128"/>
              <a:ea typeface="メイリオ" panose="020B0604030504040204" pitchFamily="50" charset="-128"/>
            </a:endParaRPr>
          </a:p>
          <a:p>
            <a:pPr marL="3863975" indent="-3175">
              <a:lnSpc>
                <a:spcPct val="150000"/>
              </a:lnSpc>
              <a:buNone/>
            </a:pPr>
            <a:r>
              <a:rPr lang="ja-JP" altLang="en-US" sz="1400" dirty="0">
                <a:latin typeface="メイリオ" panose="020B0604030504040204" pitchFamily="50" charset="-128"/>
                <a:ea typeface="メイリオ" panose="020B0604030504040204" pitchFamily="50" charset="-128"/>
              </a:rPr>
              <a:t>ユーザーの体型に合わせて</a:t>
            </a:r>
            <a:r>
              <a:rPr lang="ja-JP" altLang="en-US" sz="1400" b="1" dirty="0">
                <a:solidFill>
                  <a:srgbClr val="FF0000"/>
                </a:solidFill>
                <a:latin typeface="メイリオ" panose="020B0604030504040204" pitchFamily="50" charset="-128"/>
                <a:ea typeface="メイリオ" panose="020B0604030504040204" pitchFamily="50" charset="-128"/>
              </a:rPr>
              <a:t>ペダル</a:t>
            </a:r>
            <a:r>
              <a:rPr lang="en-US" sz="1400" b="1" dirty="0">
                <a:solidFill>
                  <a:srgbClr val="FF0000"/>
                </a:solidFill>
                <a:latin typeface="メイリオ" panose="020B0604030504040204" pitchFamily="50" charset="-128"/>
                <a:ea typeface="メイリオ" panose="020B0604030504040204" pitchFamily="50" charset="-128"/>
              </a:rPr>
              <a:t>74</a:t>
            </a:r>
            <a:r>
              <a:rPr lang="ja-JP" altLang="en-US" sz="1400" dirty="0">
                <a:latin typeface="メイリオ" panose="020B0604030504040204" pitchFamily="50" charset="-128"/>
                <a:ea typeface="メイリオ" panose="020B0604030504040204" pitchFamily="50" charset="-128"/>
              </a:rPr>
              <a:t>を最前端の状態（実線）と最後端の状態（二点鎖線）との間の所望する位置で固定し、</a:t>
            </a:r>
            <a:endParaRPr lang="en-US" altLang="ja-JP" sz="1400" dirty="0">
              <a:latin typeface="メイリオ" panose="020B0604030504040204" pitchFamily="50" charset="-128"/>
              <a:ea typeface="メイリオ" panose="020B0604030504040204" pitchFamily="50" charset="-128"/>
            </a:endParaRPr>
          </a:p>
          <a:p>
            <a:pPr marL="3863975" indent="-3175">
              <a:lnSpc>
                <a:spcPct val="150000"/>
              </a:lnSpc>
              <a:buNone/>
            </a:pPr>
            <a:endParaRPr lang="en-US" altLang="ja-JP" sz="1400" dirty="0">
              <a:latin typeface="メイリオ" panose="020B0604030504040204" pitchFamily="50" charset="-128"/>
              <a:ea typeface="メイリオ" panose="020B0604030504040204" pitchFamily="50" charset="-128"/>
            </a:endParaRPr>
          </a:p>
          <a:p>
            <a:pPr marL="3863975" indent="-3175">
              <a:lnSpc>
                <a:spcPct val="150000"/>
              </a:lnSpc>
              <a:buNone/>
            </a:pPr>
            <a:r>
              <a:rPr lang="ja-JP" altLang="en-US" sz="1400" b="1" dirty="0">
                <a:solidFill>
                  <a:srgbClr val="FF0000"/>
                </a:solidFill>
                <a:latin typeface="メイリオ" panose="020B0604030504040204" pitchFamily="50" charset="-128"/>
                <a:ea typeface="メイリオ" panose="020B0604030504040204" pitchFamily="50" charset="-128"/>
              </a:rPr>
              <a:t>ペダル</a:t>
            </a:r>
            <a:r>
              <a:rPr lang="en-US" altLang="ja-JP" sz="1400" b="1" dirty="0">
                <a:solidFill>
                  <a:srgbClr val="FF0000"/>
                </a:solidFill>
                <a:latin typeface="メイリオ" panose="020B0604030504040204" pitchFamily="50" charset="-128"/>
                <a:ea typeface="メイリオ" panose="020B0604030504040204" pitchFamily="50" charset="-128"/>
              </a:rPr>
              <a:t>74</a:t>
            </a:r>
            <a:r>
              <a:rPr lang="ja-JP" altLang="en-US" sz="1400" dirty="0">
                <a:latin typeface="メイリオ" panose="020B0604030504040204" pitchFamily="50" charset="-128"/>
                <a:ea typeface="メイリオ" panose="020B0604030504040204" pitchFamily="50" charset="-128"/>
              </a:rPr>
              <a:t>をユーザーが踏みこむと</a:t>
            </a:r>
            <a:r>
              <a:rPr lang="ja-JP" altLang="en-US" sz="1400" b="1" dirty="0">
                <a:solidFill>
                  <a:srgbClr val="FF0000"/>
                </a:solidFill>
                <a:latin typeface="メイリオ" panose="020B0604030504040204" pitchFamily="50" charset="-128"/>
                <a:ea typeface="メイリオ" panose="020B0604030504040204" pitchFamily="50" charset="-128"/>
              </a:rPr>
              <a:t>レバー</a:t>
            </a:r>
            <a:r>
              <a:rPr lang="en-US" sz="1400" b="1" dirty="0">
                <a:solidFill>
                  <a:srgbClr val="FF0000"/>
                </a:solidFill>
                <a:latin typeface="メイリオ" panose="020B0604030504040204" pitchFamily="50" charset="-128"/>
                <a:ea typeface="メイリオ" panose="020B0604030504040204" pitchFamily="50" charset="-128"/>
              </a:rPr>
              <a:t>52</a:t>
            </a:r>
            <a:r>
              <a:rPr lang="ja-JP" altLang="en-US" sz="1400" dirty="0">
                <a:latin typeface="メイリオ" panose="020B0604030504040204" pitchFamily="50" charset="-128"/>
                <a:ea typeface="メイリオ" panose="020B0604030504040204" pitchFamily="50" charset="-128"/>
              </a:rPr>
              <a:t>が</a:t>
            </a:r>
            <a:r>
              <a:rPr lang="ja-JP" altLang="en-US" sz="1400" b="1" dirty="0">
                <a:solidFill>
                  <a:srgbClr val="FF0000"/>
                </a:solidFill>
                <a:latin typeface="メイリオ" panose="020B0604030504040204" pitchFamily="50" charset="-128"/>
                <a:ea typeface="メイリオ" panose="020B0604030504040204" pitchFamily="50" charset="-128"/>
              </a:rPr>
              <a:t>揺動軸</a:t>
            </a:r>
            <a:r>
              <a:rPr lang="en-US" sz="1400" b="1" dirty="0">
                <a:solidFill>
                  <a:srgbClr val="FF0000"/>
                </a:solidFill>
                <a:latin typeface="メイリオ" panose="020B0604030504040204" pitchFamily="50" charset="-128"/>
                <a:ea typeface="メイリオ" panose="020B0604030504040204" pitchFamily="50" charset="-128"/>
              </a:rPr>
              <a:t>54</a:t>
            </a:r>
            <a:r>
              <a:rPr lang="ja-JP" altLang="en-US" sz="1400" dirty="0">
                <a:latin typeface="メイリオ" panose="020B0604030504040204" pitchFamily="50" charset="-128"/>
                <a:ea typeface="メイリオ" panose="020B0604030504040204" pitchFamily="50" charset="-128"/>
              </a:rPr>
              <a:t>回りに揺動し、</a:t>
            </a:r>
            <a:r>
              <a:rPr lang="ja-JP" altLang="en-US" sz="1400" b="1" dirty="0">
                <a:solidFill>
                  <a:srgbClr val="FF0000"/>
                </a:solidFill>
                <a:latin typeface="メイリオ" panose="020B0604030504040204" pitchFamily="50" charset="-128"/>
                <a:ea typeface="メイリオ" panose="020B0604030504040204" pitchFamily="50" charset="-128"/>
              </a:rPr>
              <a:t>同レバー</a:t>
            </a:r>
            <a:r>
              <a:rPr lang="en-US" sz="1400" b="1" dirty="0">
                <a:solidFill>
                  <a:srgbClr val="FF0000"/>
                </a:solidFill>
                <a:latin typeface="メイリオ" panose="020B0604030504040204" pitchFamily="50" charset="-128"/>
                <a:ea typeface="メイリオ" panose="020B0604030504040204" pitchFamily="50" charset="-128"/>
              </a:rPr>
              <a:t>52</a:t>
            </a:r>
            <a:r>
              <a:rPr lang="ja-JP" altLang="en-US" sz="1400" dirty="0">
                <a:latin typeface="メイリオ" panose="020B0604030504040204" pitchFamily="50" charset="-128"/>
                <a:ea typeface="メイリオ" panose="020B0604030504040204" pitchFamily="50" charset="-128"/>
              </a:rPr>
              <a:t>の回動運動が、</a:t>
            </a:r>
            <a:r>
              <a:rPr lang="ja-JP" altLang="en-US" sz="1400" b="1" dirty="0">
                <a:solidFill>
                  <a:srgbClr val="006600"/>
                </a:solidFill>
                <a:latin typeface="メイリオ" panose="020B0604030504040204" pitchFamily="50" charset="-128"/>
                <a:ea typeface="メイリオ" panose="020B0604030504040204" pitchFamily="50" charset="-128"/>
              </a:rPr>
              <a:t>第</a:t>
            </a:r>
            <a:r>
              <a:rPr lang="en-US" sz="1400" b="1" dirty="0">
                <a:solidFill>
                  <a:srgbClr val="006600"/>
                </a:solidFill>
                <a:latin typeface="メイリオ" panose="020B0604030504040204" pitchFamily="50" charset="-128"/>
                <a:ea typeface="メイリオ" panose="020B0604030504040204" pitchFamily="50" charset="-128"/>
              </a:rPr>
              <a:t>2</a:t>
            </a:r>
            <a:r>
              <a:rPr lang="ja-JP" altLang="en-US" sz="1400" b="1" dirty="0">
                <a:solidFill>
                  <a:srgbClr val="006600"/>
                </a:solidFill>
                <a:latin typeface="メイリオ" panose="020B0604030504040204" pitchFamily="50" charset="-128"/>
                <a:ea typeface="メイリオ" panose="020B0604030504040204" pitchFamily="50" charset="-128"/>
              </a:rPr>
              <a:t>揺動軸</a:t>
            </a:r>
            <a:r>
              <a:rPr lang="en-US" sz="1400" b="1" dirty="0">
                <a:solidFill>
                  <a:srgbClr val="006600"/>
                </a:solidFill>
                <a:latin typeface="メイリオ" panose="020B0604030504040204" pitchFamily="50" charset="-128"/>
                <a:ea typeface="メイリオ" panose="020B0604030504040204" pitchFamily="50" charset="-128"/>
              </a:rPr>
              <a:t>60</a:t>
            </a:r>
            <a:r>
              <a:rPr lang="ja-JP" altLang="en-US" sz="1400" dirty="0">
                <a:latin typeface="メイリオ" panose="020B0604030504040204" pitchFamily="50" charset="-128"/>
                <a:ea typeface="メイリオ" panose="020B0604030504040204" pitchFamily="50" charset="-128"/>
              </a:rPr>
              <a:t>回りに揺動支持された</a:t>
            </a:r>
            <a:r>
              <a:rPr lang="ja-JP" altLang="en-US" sz="1400" b="1" dirty="0">
                <a:solidFill>
                  <a:srgbClr val="7030A0"/>
                </a:solidFill>
                <a:latin typeface="メイリオ" panose="020B0604030504040204" pitchFamily="50" charset="-128"/>
                <a:ea typeface="メイリオ" panose="020B0604030504040204" pitchFamily="50" charset="-128"/>
              </a:rPr>
              <a:t>操作レバー</a:t>
            </a:r>
            <a:r>
              <a:rPr lang="en-US" sz="1400" b="1" dirty="0">
                <a:solidFill>
                  <a:srgbClr val="7030A0"/>
                </a:solidFill>
                <a:latin typeface="メイリオ" panose="020B0604030504040204" pitchFamily="50" charset="-128"/>
                <a:ea typeface="メイリオ" panose="020B0604030504040204" pitchFamily="50" charset="-128"/>
              </a:rPr>
              <a:t>58</a:t>
            </a:r>
            <a:r>
              <a:rPr lang="ja-JP" altLang="en-US" sz="1400" dirty="0">
                <a:latin typeface="メイリオ" panose="020B0604030504040204" pitchFamily="50" charset="-128"/>
                <a:ea typeface="メイリオ" panose="020B0604030504040204" pitchFamily="50" charset="-128"/>
              </a:rPr>
              <a:t>に連動され、</a:t>
            </a:r>
            <a:r>
              <a:rPr lang="ja-JP" altLang="en-US" sz="1400" b="1" dirty="0">
                <a:solidFill>
                  <a:srgbClr val="7030A0"/>
                </a:solidFill>
                <a:latin typeface="メイリオ" panose="020B0604030504040204" pitchFamily="50" charset="-128"/>
                <a:ea typeface="メイリオ" panose="020B0604030504040204" pitchFamily="50" charset="-128"/>
              </a:rPr>
              <a:t>操作ワイヤ</a:t>
            </a:r>
            <a:r>
              <a:rPr lang="en-US" sz="1400" b="1" dirty="0">
                <a:solidFill>
                  <a:srgbClr val="7030A0"/>
                </a:solidFill>
                <a:latin typeface="メイリオ" panose="020B0604030504040204" pitchFamily="50" charset="-128"/>
                <a:ea typeface="メイリオ" panose="020B0604030504040204" pitchFamily="50" charset="-128"/>
              </a:rPr>
              <a:t>61</a:t>
            </a:r>
            <a:r>
              <a:rPr lang="ja-JP" altLang="en-US" sz="1400" dirty="0">
                <a:latin typeface="メイリオ" panose="020B0604030504040204" pitchFamily="50" charset="-128"/>
                <a:ea typeface="メイリオ" panose="020B0604030504040204" pitchFamily="50" charset="-128"/>
              </a:rPr>
              <a:t>を後方に移動させるという水平運動に変換する。　</a:t>
            </a:r>
            <a:endParaRPr lang="en-US" altLang="ja-JP" sz="1400" dirty="0">
              <a:latin typeface="メイリオ" panose="020B0604030504040204" pitchFamily="50" charset="-128"/>
              <a:ea typeface="メイリオ" panose="020B0604030504040204" pitchFamily="50" charset="-128"/>
            </a:endParaRPr>
          </a:p>
          <a:p>
            <a:pPr marL="3175" indent="-3175">
              <a:lnSpc>
                <a:spcPct val="130000"/>
              </a:lnSpc>
              <a:spcBef>
                <a:spcPts val="0"/>
              </a:spcBef>
              <a:buNone/>
            </a:pPr>
            <a:endParaRPr lang="en-US" altLang="ja-JP" sz="1800" dirty="0">
              <a:latin typeface="メイリオ" panose="020B0604030504040204" pitchFamily="50" charset="-128"/>
              <a:ea typeface="メイリオ" panose="020B0604030504040204" pitchFamily="50" charset="-128"/>
            </a:endParaRPr>
          </a:p>
          <a:p>
            <a:pPr marL="3175" indent="-3175">
              <a:buFont typeface="Wingdings 2" pitchFamily="18" charset="2"/>
              <a:buNone/>
            </a:pPr>
            <a:r>
              <a:rPr lang="en-US" altLang="ja-JP" sz="1800" b="1" dirty="0">
                <a:latin typeface="メイリオ" panose="020B0604030504040204" pitchFamily="50" charset="-128"/>
                <a:ea typeface="メイリオ" panose="020B0604030504040204" pitchFamily="50" charset="-128"/>
              </a:rPr>
              <a:t> </a:t>
            </a:r>
            <a:endParaRPr lang="ja-JP" altLang="en-US" sz="1800" dirty="0">
              <a:latin typeface="メイリオ" panose="020B0604030504040204" pitchFamily="50" charset="-128"/>
              <a:ea typeface="メイリオ" panose="020B0604030504040204" pitchFamily="50" charset="-128"/>
            </a:endParaRPr>
          </a:p>
          <a:p>
            <a:pPr marL="3175" indent="-3175">
              <a:buFont typeface="Wingdings 2" pitchFamily="18" charset="2"/>
              <a:buNone/>
            </a:pPr>
            <a:endParaRPr lang="ja-JP" altLang="en-US" sz="1600" dirty="0">
              <a:latin typeface="メイリオ" panose="020B0604030504040204" pitchFamily="50" charset="-128"/>
              <a:ea typeface="メイリオ" panose="020B0604030504040204" pitchFamily="50" charset="-128"/>
            </a:endParaRPr>
          </a:p>
        </p:txBody>
      </p:sp>
      <p:pic>
        <p:nvPicPr>
          <p:cNvPr id="13" name="コンテンツ プレースホルダ 6" descr="125_2506.JPG"/>
          <p:cNvPicPr>
            <a:picLocks noChangeAspect="1"/>
          </p:cNvPicPr>
          <p:nvPr/>
        </p:nvPicPr>
        <p:blipFill>
          <a:blip r:embed="rId2"/>
          <a:srcRect/>
          <a:stretch>
            <a:fillRect/>
          </a:stretch>
        </p:blipFill>
        <p:spPr bwMode="auto">
          <a:xfrm>
            <a:off x="7964090" y="373162"/>
            <a:ext cx="871935" cy="653951"/>
          </a:xfrm>
          <a:prstGeom prst="rect">
            <a:avLst/>
          </a:prstGeom>
          <a:noFill/>
          <a:ln w="9525">
            <a:noFill/>
            <a:miter lim="800000"/>
            <a:headEnd/>
            <a:tailEnd/>
          </a:ln>
        </p:spPr>
      </p:pic>
      <p:pic>
        <p:nvPicPr>
          <p:cNvPr id="8" name="Picture 2" descr="SeekSp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108654"/>
            <a:ext cx="3505200" cy="412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円/楕円 8"/>
          <p:cNvSpPr/>
          <p:nvPr/>
        </p:nvSpPr>
        <p:spPr>
          <a:xfrm>
            <a:off x="2627784" y="4433777"/>
            <a:ext cx="221742" cy="227196"/>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直線矢印コネクタ 14"/>
          <p:cNvCxnSpPr/>
          <p:nvPr/>
        </p:nvCxnSpPr>
        <p:spPr>
          <a:xfrm>
            <a:off x="1745675" y="4941168"/>
            <a:ext cx="1904462" cy="0"/>
          </a:xfrm>
          <a:prstGeom prst="straightConnector1">
            <a:avLst/>
          </a:prstGeom>
          <a:ln w="3810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922517" y="4048985"/>
            <a:ext cx="125085" cy="129459"/>
          </a:xfrm>
          <a:prstGeom prst="ellipse">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円/楕円 18"/>
          <p:cNvSpPr/>
          <p:nvPr/>
        </p:nvSpPr>
        <p:spPr>
          <a:xfrm>
            <a:off x="943717" y="3645024"/>
            <a:ext cx="125085" cy="129459"/>
          </a:xfrm>
          <a:prstGeom prst="ellipse">
            <a:avLst/>
          </a:prstGeom>
          <a:solidFill>
            <a:srgbClr val="FFFF00"/>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テキスト ボックス 19"/>
          <p:cNvSpPr txBox="1"/>
          <p:nvPr/>
        </p:nvSpPr>
        <p:spPr>
          <a:xfrm>
            <a:off x="281356" y="2174002"/>
            <a:ext cx="662361" cy="246221"/>
          </a:xfrm>
          <a:prstGeom prst="rect">
            <a:avLst/>
          </a:prstGeom>
          <a:noFill/>
        </p:spPr>
        <p:txBody>
          <a:bodyPr wrap="none" rtlCol="0">
            <a:spAutoFit/>
          </a:bodyPr>
          <a:lstStyle/>
          <a:p>
            <a:r>
              <a:rPr lang="ja-JP" altLang="en-US" sz="1000" b="1" dirty="0">
                <a:solidFill>
                  <a:srgbClr val="7030A0"/>
                </a:solidFill>
                <a:latin typeface="Arial Narrow" panose="020B0606020202030204" pitchFamily="34" charset="0"/>
              </a:rPr>
              <a:t>ワイヤー</a:t>
            </a:r>
            <a:endParaRPr lang="en-US" sz="1000" b="1" dirty="0">
              <a:solidFill>
                <a:srgbClr val="7030A0"/>
              </a:solidFill>
              <a:latin typeface="Arial Narrow" panose="020B0606020202030204" pitchFamily="34" charset="0"/>
            </a:endParaRPr>
          </a:p>
        </p:txBody>
      </p:sp>
      <p:cxnSp>
        <p:nvCxnSpPr>
          <p:cNvPr id="21" name="直線矢印コネクタ 20"/>
          <p:cNvCxnSpPr/>
          <p:nvPr/>
        </p:nvCxnSpPr>
        <p:spPr>
          <a:xfrm>
            <a:off x="232955" y="2631085"/>
            <a:ext cx="710762" cy="0"/>
          </a:xfrm>
          <a:prstGeom prst="straightConnector1">
            <a:avLst/>
          </a:prstGeom>
          <a:ln w="38100" cmpd="sng">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円弧 2"/>
          <p:cNvSpPr/>
          <p:nvPr/>
        </p:nvSpPr>
        <p:spPr>
          <a:xfrm>
            <a:off x="467544" y="3443468"/>
            <a:ext cx="810864" cy="670246"/>
          </a:xfrm>
          <a:prstGeom prst="arc">
            <a:avLst/>
          </a:prstGeom>
          <a:ln w="57150">
            <a:solidFill>
              <a:srgbClr val="7030A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円弧 23"/>
          <p:cNvSpPr/>
          <p:nvPr/>
        </p:nvSpPr>
        <p:spPr>
          <a:xfrm>
            <a:off x="1622319" y="3527027"/>
            <a:ext cx="544298" cy="1043915"/>
          </a:xfrm>
          <a:prstGeom prst="arc">
            <a:avLst>
              <a:gd name="adj1" fmla="val 16200000"/>
              <a:gd name="adj2" fmla="val 349660"/>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円/楕円 24"/>
          <p:cNvSpPr/>
          <p:nvPr/>
        </p:nvSpPr>
        <p:spPr>
          <a:xfrm>
            <a:off x="1742893" y="3746542"/>
            <a:ext cx="303150" cy="317355"/>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円/楕円 25"/>
          <p:cNvSpPr/>
          <p:nvPr/>
        </p:nvSpPr>
        <p:spPr>
          <a:xfrm>
            <a:off x="545060" y="2754313"/>
            <a:ext cx="239519" cy="191386"/>
          </a:xfrm>
          <a:prstGeom prst="ellipse">
            <a:avLst/>
          </a:prstGeom>
          <a:noFill/>
          <a:ln w="34925" cmpd="sng">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1697" y="5301208"/>
            <a:ext cx="609600"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15" y="5116611"/>
            <a:ext cx="609600"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テキスト ボックス 26"/>
          <p:cNvSpPr txBox="1"/>
          <p:nvPr/>
        </p:nvSpPr>
        <p:spPr>
          <a:xfrm>
            <a:off x="1025164" y="1934179"/>
            <a:ext cx="1412156" cy="276999"/>
          </a:xfrm>
          <a:prstGeom prst="rect">
            <a:avLst/>
          </a:prstGeom>
          <a:noFill/>
        </p:spPr>
        <p:txBody>
          <a:bodyPr wrap="square" rtlCol="0">
            <a:spAutoFit/>
          </a:bodyPr>
          <a:lstStyle/>
          <a:p>
            <a:r>
              <a:rPr lang="ja-JP" altLang="en-US" sz="1200" b="1" u="sng" dirty="0">
                <a:solidFill>
                  <a:srgbClr val="7030A0"/>
                </a:solidFill>
                <a:latin typeface="Arial Narrow" panose="020B0606020202030204" pitchFamily="34" charset="0"/>
                <a:ea typeface="游ゴシック Medium" panose="020B0500000000000000" pitchFamily="50" charset="-128"/>
              </a:rPr>
              <a:t>操作レバー</a:t>
            </a:r>
            <a:r>
              <a:rPr lang="en-US" altLang="ja-JP" sz="1200" b="1" u="sng" dirty="0">
                <a:solidFill>
                  <a:srgbClr val="7030A0"/>
                </a:solidFill>
                <a:latin typeface="Arial Narrow" panose="020B0606020202030204" pitchFamily="34" charset="0"/>
                <a:ea typeface="游ゴシック Medium" panose="020B0500000000000000" pitchFamily="50" charset="-128"/>
              </a:rPr>
              <a:t>58</a:t>
            </a:r>
            <a:endParaRPr lang="en-US" sz="1200" b="1" u="sng" dirty="0">
              <a:solidFill>
                <a:srgbClr val="7030A0"/>
              </a:solidFill>
              <a:latin typeface="Arial Narrow" panose="020B0606020202030204" pitchFamily="34" charset="0"/>
              <a:ea typeface="游ゴシック Medium" panose="020B0500000000000000" pitchFamily="50" charset="-128"/>
            </a:endParaRPr>
          </a:p>
        </p:txBody>
      </p:sp>
      <p:cxnSp>
        <p:nvCxnSpPr>
          <p:cNvPr id="28" name="直線矢印コネクタ 27"/>
          <p:cNvCxnSpPr/>
          <p:nvPr/>
        </p:nvCxnSpPr>
        <p:spPr>
          <a:xfrm flipH="1">
            <a:off x="807400" y="2098502"/>
            <a:ext cx="522804" cy="629093"/>
          </a:xfrm>
          <a:prstGeom prst="straightConnector1">
            <a:avLst/>
          </a:prstGeom>
          <a:ln w="127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1745675" y="4031450"/>
            <a:ext cx="646331" cy="276999"/>
          </a:xfrm>
          <a:prstGeom prst="rect">
            <a:avLst/>
          </a:prstGeom>
          <a:noFill/>
        </p:spPr>
        <p:txBody>
          <a:bodyPr wrap="none" rtlCol="0">
            <a:spAutoFit/>
          </a:bodyPr>
          <a:lstStyle/>
          <a:p>
            <a:r>
              <a:rPr lang="ja-JP" altLang="en-US" sz="1200" b="1" u="sng" dirty="0">
                <a:solidFill>
                  <a:srgbClr val="FF0000"/>
                </a:solidFill>
                <a:latin typeface="Arial Narrow" panose="020B0606020202030204" pitchFamily="34" charset="0"/>
                <a:ea typeface="游ゴシック Medium" panose="020B0500000000000000" pitchFamily="50" charset="-128"/>
              </a:rPr>
              <a:t>レバー</a:t>
            </a:r>
            <a:endParaRPr lang="en-US" sz="1200" b="1" u="sng" dirty="0">
              <a:solidFill>
                <a:srgbClr val="FF0000"/>
              </a:solidFill>
              <a:latin typeface="Arial Narrow" panose="020B0606020202030204" pitchFamily="34" charset="0"/>
              <a:ea typeface="游ゴシック Medium" panose="020B0500000000000000" pitchFamily="50" charset="-128"/>
            </a:endParaRPr>
          </a:p>
        </p:txBody>
      </p:sp>
      <p:sp>
        <p:nvSpPr>
          <p:cNvPr id="31" name="正方形/長方形 30"/>
          <p:cNvSpPr/>
          <p:nvPr/>
        </p:nvSpPr>
        <p:spPr>
          <a:xfrm>
            <a:off x="716706" y="1260302"/>
            <a:ext cx="1981200" cy="6738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rgbClr val="0033CC"/>
                </a:solidFill>
                <a:latin typeface="Arial" panose="020B0604020202020204" pitchFamily="34" charset="0"/>
                <a:cs typeface="Arial" panose="020B0604020202020204" pitchFamily="34" charset="0"/>
              </a:rPr>
              <a:t>Asano</a:t>
            </a:r>
            <a:r>
              <a:rPr lang="ja-JP" altLang="en-US" b="1" dirty="0">
                <a:solidFill>
                  <a:srgbClr val="0033CC"/>
                </a:solidFill>
                <a:latin typeface="メイリオ" panose="020B0604030504040204" pitchFamily="50" charset="-128"/>
                <a:ea typeface="メイリオ" panose="020B0604030504040204" pitchFamily="50" charset="-128"/>
                <a:cs typeface="Arial" panose="020B0604020202020204" pitchFamily="34" charset="0"/>
              </a:rPr>
              <a:t>引例</a:t>
            </a:r>
            <a:endParaRPr lang="en-US" altLang="ja-JP" b="1" dirty="0">
              <a:solidFill>
                <a:srgbClr val="0033CC"/>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32" name="円/楕円 31"/>
          <p:cNvSpPr/>
          <p:nvPr/>
        </p:nvSpPr>
        <p:spPr>
          <a:xfrm>
            <a:off x="501665" y="3520307"/>
            <a:ext cx="221742" cy="227196"/>
          </a:xfrm>
          <a:prstGeom prst="ellipse">
            <a:avLst/>
          </a:prstGeom>
          <a:noFill/>
          <a:ln w="34925" cmpd="sng">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円/楕円 32"/>
          <p:cNvSpPr/>
          <p:nvPr/>
        </p:nvSpPr>
        <p:spPr>
          <a:xfrm flipV="1">
            <a:off x="545060" y="4195444"/>
            <a:ext cx="243030" cy="247908"/>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テキスト ボックス 33"/>
          <p:cNvSpPr txBox="1"/>
          <p:nvPr/>
        </p:nvSpPr>
        <p:spPr>
          <a:xfrm>
            <a:off x="3275856" y="6164972"/>
            <a:ext cx="1412156" cy="276999"/>
          </a:xfrm>
          <a:prstGeom prst="rect">
            <a:avLst/>
          </a:prstGeom>
          <a:solidFill>
            <a:schemeClr val="bg1"/>
          </a:solidFill>
        </p:spPr>
        <p:txBody>
          <a:bodyPr wrap="square" rtlCol="0">
            <a:spAutoFit/>
          </a:bodyPr>
          <a:lstStyle/>
          <a:p>
            <a:r>
              <a:rPr lang="ja-JP" altLang="en-US" sz="1200" b="1" u="sng" dirty="0">
                <a:latin typeface="Arial Narrow" panose="020B0606020202030204" pitchFamily="34" charset="0"/>
                <a:ea typeface="游ゴシック Medium" panose="020B0500000000000000" pitchFamily="50" charset="-128"/>
              </a:rPr>
              <a:t>後端位置</a:t>
            </a:r>
            <a:endParaRPr lang="en-US" sz="1200" b="1" u="sng" dirty="0">
              <a:latin typeface="Arial Narrow" panose="020B0606020202030204" pitchFamily="34" charset="0"/>
              <a:ea typeface="游ゴシック Medium" panose="020B0500000000000000" pitchFamily="50" charset="-128"/>
            </a:endParaRPr>
          </a:p>
        </p:txBody>
      </p:sp>
      <p:sp>
        <p:nvSpPr>
          <p:cNvPr id="35" name="テキスト ボックス 34"/>
          <p:cNvSpPr txBox="1"/>
          <p:nvPr/>
        </p:nvSpPr>
        <p:spPr>
          <a:xfrm>
            <a:off x="2060932" y="6177672"/>
            <a:ext cx="815565" cy="276999"/>
          </a:xfrm>
          <a:prstGeom prst="rect">
            <a:avLst/>
          </a:prstGeom>
          <a:solidFill>
            <a:schemeClr val="bg1"/>
          </a:solidFill>
        </p:spPr>
        <p:txBody>
          <a:bodyPr wrap="square" rtlCol="0">
            <a:spAutoFit/>
          </a:bodyPr>
          <a:lstStyle/>
          <a:p>
            <a:r>
              <a:rPr lang="ja-JP" altLang="en-US" sz="1200" b="1" u="sng" dirty="0">
                <a:latin typeface="Arial Narrow" panose="020B0606020202030204" pitchFamily="34" charset="0"/>
                <a:ea typeface="游ゴシック Medium" panose="020B0500000000000000" pitchFamily="50" charset="-128"/>
              </a:rPr>
              <a:t>前端位置</a:t>
            </a:r>
            <a:endParaRPr lang="en-US" sz="1200" b="1" u="sng" dirty="0">
              <a:latin typeface="Arial Narrow" panose="020B0606020202030204" pitchFamily="34" charset="0"/>
              <a:ea typeface="游ゴシック Medium" panose="020B0500000000000000" pitchFamily="50" charset="-128"/>
            </a:endParaRPr>
          </a:p>
        </p:txBody>
      </p:sp>
      <p:sp>
        <p:nvSpPr>
          <p:cNvPr id="36" name="角丸四角形 35"/>
          <p:cNvSpPr/>
          <p:nvPr/>
        </p:nvSpPr>
        <p:spPr>
          <a:xfrm>
            <a:off x="531339" y="2381697"/>
            <a:ext cx="276448" cy="144016"/>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ooter Placeholder 4">
            <a:extLst>
              <a:ext uri="{FF2B5EF4-FFF2-40B4-BE49-F238E27FC236}">
                <a16:creationId xmlns:a16="http://schemas.microsoft.com/office/drawing/2014/main" id="{C303C2E4-84B1-8839-F268-FDC7B9DEFB6C}"/>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1955219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B89C84DC-8745-48D1-89B7-90D8A0DE2688}" type="slidenum">
              <a:rPr lang="ja-JP" altLang="en-US"/>
              <a:pPr>
                <a:defRPr/>
              </a:pPr>
              <a:t>6</a:t>
            </a:fld>
            <a:endParaRPr lang="ja-JP" altLang="en-US" dirty="0"/>
          </a:p>
        </p:txBody>
      </p:sp>
      <p:sp>
        <p:nvSpPr>
          <p:cNvPr id="36868" name="タイトル 1"/>
          <p:cNvSpPr>
            <a:spLocks noGrp="1"/>
          </p:cNvSpPr>
          <p:nvPr>
            <p:ph type="title"/>
          </p:nvPr>
        </p:nvSpPr>
        <p:spPr/>
        <p:txBody>
          <a:bodyPr>
            <a:normAutofit/>
          </a:bodyPr>
          <a:lstStyle/>
          <a:p>
            <a:pPr algn="ctr"/>
            <a:r>
              <a:rPr lang="en-US" altLang="ja-JP" sz="3600" dirty="0">
                <a:solidFill>
                  <a:schemeClr val="tx1"/>
                </a:solidFill>
                <a:effectLst/>
                <a:latin typeface="Arial" charset="0"/>
              </a:rPr>
              <a:t>[III</a:t>
            </a:r>
            <a:r>
              <a:rPr lang="en-US" altLang="ja-JP" sz="3600" dirty="0">
                <a:solidFill>
                  <a:srgbClr val="FF0000"/>
                </a:solidFill>
                <a:effectLst/>
                <a:latin typeface="Arial" charset="0"/>
                <a:ea typeface="Arial Unicode MS"/>
                <a:cs typeface="Arial Unicode MS"/>
              </a:rPr>
              <a:t>B</a:t>
            </a:r>
            <a:r>
              <a:rPr lang="en-US" altLang="ja-JP" sz="3600" dirty="0">
                <a:solidFill>
                  <a:schemeClr val="tx1"/>
                </a:solidFill>
                <a:effectLst/>
                <a:latin typeface="Arial" charset="0"/>
              </a:rPr>
              <a:t>] KSR v. Teleflex </a:t>
            </a:r>
            <a:r>
              <a:rPr lang="en-US" altLang="ja-JP" sz="2800" dirty="0">
                <a:solidFill>
                  <a:srgbClr val="FF0000"/>
                </a:solidFill>
                <a:effectLst/>
                <a:latin typeface="Arial" charset="0"/>
              </a:rPr>
              <a:t>- 5</a:t>
            </a:r>
            <a:endParaRPr lang="ja-JP" altLang="en-US" sz="2800" dirty="0">
              <a:solidFill>
                <a:srgbClr val="FF0000"/>
              </a:solidFill>
              <a:effectLst/>
              <a:latin typeface="Arial" charset="0"/>
            </a:endParaRPr>
          </a:p>
        </p:txBody>
      </p:sp>
      <p:sp>
        <p:nvSpPr>
          <p:cNvPr id="36869" name="コンテンツ プレースホルダ 2"/>
          <p:cNvSpPr>
            <a:spLocks noGrp="1"/>
          </p:cNvSpPr>
          <p:nvPr>
            <p:ph sz="quarter" idx="1"/>
          </p:nvPr>
        </p:nvSpPr>
        <p:spPr>
          <a:xfrm>
            <a:off x="301625" y="1527175"/>
            <a:ext cx="8504238" cy="4572000"/>
          </a:xfrm>
        </p:spPr>
        <p:txBody>
          <a:bodyPr>
            <a:normAutofit fontScale="92500" lnSpcReduction="10000"/>
          </a:bodyPr>
          <a:lstStyle/>
          <a:p>
            <a:pPr marL="3948113" indent="-3175">
              <a:lnSpc>
                <a:spcPct val="150000"/>
              </a:lnSpc>
              <a:spcBef>
                <a:spcPts val="0"/>
              </a:spcBef>
              <a:buNone/>
            </a:pPr>
            <a:r>
              <a:rPr lang="ja-JP" altLang="en-US" sz="1600" dirty="0">
                <a:latin typeface="メイリオ" panose="020B0604030504040204" pitchFamily="50" charset="-128"/>
                <a:ea typeface="メイリオ" panose="020B0604030504040204" pitchFamily="50" charset="-128"/>
              </a:rPr>
              <a:t>前後方向での位置調整可能なペダル構造は</a:t>
            </a:r>
            <a:r>
              <a:rPr lang="en-US" sz="1600" b="1" dirty="0">
                <a:solidFill>
                  <a:srgbClr val="0000FF"/>
                </a:solidFill>
                <a:latin typeface="メイリオ" panose="020B0604030504040204" pitchFamily="50" charset="-128"/>
                <a:ea typeface="メイリオ" panose="020B0604030504040204" pitchFamily="50" charset="-128"/>
              </a:rPr>
              <a:t>Asano</a:t>
            </a:r>
            <a:r>
              <a:rPr lang="ja-JP" altLang="en-US" sz="1600" b="1" dirty="0">
                <a:solidFill>
                  <a:srgbClr val="0000FF"/>
                </a:solidFill>
                <a:latin typeface="メイリオ" panose="020B0604030504040204" pitchFamily="50" charset="-128"/>
                <a:ea typeface="メイリオ" panose="020B0604030504040204" pitchFamily="50" charset="-128"/>
              </a:rPr>
              <a:t>特許</a:t>
            </a:r>
            <a:r>
              <a:rPr lang="ja-JP" altLang="en-US" sz="1600" dirty="0">
                <a:latin typeface="メイリオ" panose="020B0604030504040204" pitchFamily="50" charset="-128"/>
                <a:ea typeface="メイリオ" panose="020B0604030504040204" pitchFamily="50" charset="-128"/>
              </a:rPr>
              <a:t>（</a:t>
            </a:r>
            <a:r>
              <a:rPr lang="en-US" sz="1600" dirty="0">
                <a:latin typeface="メイリオ" panose="020B0604030504040204" pitchFamily="50" charset="-128"/>
                <a:ea typeface="メイリオ" panose="020B0604030504040204" pitchFamily="50" charset="-128"/>
              </a:rPr>
              <a:t>USP5010782</a:t>
            </a:r>
            <a:r>
              <a:rPr lang="ja-JP" altLang="en-US" sz="1600" dirty="0">
                <a:latin typeface="メイリオ" panose="020B0604030504040204" pitchFamily="50" charset="-128"/>
                <a:ea typeface="メイリオ" panose="020B0604030504040204" pitchFamily="50" charset="-128"/>
              </a:rPr>
              <a:t>）にズバリ開示があり、</a:t>
            </a:r>
            <a:r>
              <a:rPr lang="en-US" sz="1600" b="1" dirty="0">
                <a:solidFill>
                  <a:srgbClr val="0033CC"/>
                </a:solidFill>
                <a:latin typeface="メイリオ" panose="020B0604030504040204" pitchFamily="50" charset="-128"/>
                <a:ea typeface="メイリオ" panose="020B0604030504040204" pitchFamily="50" charset="-128"/>
              </a:rPr>
              <a:t>Asano</a:t>
            </a:r>
            <a:r>
              <a:rPr lang="ja-JP" altLang="en-US" sz="1600" b="1" dirty="0">
                <a:solidFill>
                  <a:srgbClr val="0033CC"/>
                </a:solidFill>
                <a:latin typeface="メイリオ" panose="020B0604030504040204" pitchFamily="50" charset="-128"/>
                <a:ea typeface="メイリオ" panose="020B0604030504040204" pitchFamily="50" charset="-128"/>
              </a:rPr>
              <a:t>特許</a:t>
            </a:r>
            <a:r>
              <a:rPr lang="ja-JP" altLang="en-US" sz="1600" dirty="0">
                <a:latin typeface="メイリオ" panose="020B0604030504040204" pitchFamily="50" charset="-128"/>
                <a:ea typeface="メイリオ" panose="020B0604030504040204" pitchFamily="50" charset="-128"/>
              </a:rPr>
              <a:t>は</a:t>
            </a:r>
            <a:r>
              <a:rPr lang="en-US" sz="1600" dirty="0">
                <a:latin typeface="メイリオ" panose="020B0604030504040204" pitchFamily="50" charset="-128"/>
                <a:ea typeface="メイリオ" panose="020B0604030504040204" pitchFamily="50" charset="-128"/>
              </a:rPr>
              <a:t>USP</a:t>
            </a:r>
            <a:r>
              <a:rPr lang="ja-JP" altLang="en-US" sz="1600" dirty="0">
                <a:latin typeface="メイリオ" panose="020B0604030504040204" pitchFamily="50" charset="-128"/>
                <a:ea typeface="メイリオ" panose="020B0604030504040204" pitchFamily="50" charset="-128"/>
              </a:rPr>
              <a:t>’</a:t>
            </a:r>
            <a:r>
              <a:rPr lang="en-US" sz="1600" dirty="0">
                <a:latin typeface="メイリオ" panose="020B0604030504040204" pitchFamily="50" charset="-128"/>
                <a:ea typeface="メイリオ" panose="020B0604030504040204" pitchFamily="50" charset="-128"/>
              </a:rPr>
              <a:t>565</a:t>
            </a:r>
            <a:r>
              <a:rPr lang="ja-JP" altLang="en-US" sz="1600" dirty="0">
                <a:latin typeface="メイリオ" panose="020B0604030504040204" pitchFamily="50" charset="-128"/>
                <a:ea typeface="メイリオ" panose="020B0604030504040204" pitchFamily="50" charset="-128"/>
              </a:rPr>
              <a:t>の審査中に引用されていない。　</a:t>
            </a:r>
            <a:endParaRPr lang="en-US" altLang="ja-JP" sz="1600" dirty="0">
              <a:latin typeface="メイリオ" panose="020B0604030504040204" pitchFamily="50" charset="-128"/>
              <a:ea typeface="メイリオ" panose="020B0604030504040204" pitchFamily="50" charset="-128"/>
            </a:endParaRPr>
          </a:p>
          <a:p>
            <a:pPr marL="3862388" indent="-3175">
              <a:lnSpc>
                <a:spcPct val="150000"/>
              </a:lnSpc>
              <a:spcBef>
                <a:spcPts val="0"/>
              </a:spcBef>
              <a:buNone/>
            </a:pPr>
            <a:endParaRPr lang="en-US" altLang="ja-JP" sz="1600" u="sng" dirty="0">
              <a:latin typeface="メイリオ" panose="020B0604030504040204" pitchFamily="50" charset="-128"/>
              <a:ea typeface="メイリオ" panose="020B0604030504040204" pitchFamily="50" charset="-128"/>
            </a:endParaRPr>
          </a:p>
          <a:p>
            <a:pPr marL="3862388" indent="-3175">
              <a:lnSpc>
                <a:spcPct val="150000"/>
              </a:lnSpc>
              <a:spcBef>
                <a:spcPts val="0"/>
              </a:spcBef>
              <a:buNone/>
            </a:pPr>
            <a:r>
              <a:rPr lang="ja-JP" altLang="en-US" sz="1600" u="sng" dirty="0">
                <a:latin typeface="メイリオ" panose="020B0604030504040204" pitchFamily="50" charset="-128"/>
                <a:ea typeface="メイリオ" panose="020B0604030504040204" pitchFamily="50" charset="-128"/>
              </a:rPr>
              <a:t>ペダルの回動と連動連結された揺動軸に取り付けて、その回転量を検出し、検出値に相当する信号を生成する</a:t>
            </a:r>
            <a:r>
              <a:rPr lang="ja-JP" altLang="en-US" sz="1600" b="1" u="sng" dirty="0">
                <a:solidFill>
                  <a:srgbClr val="0033CC"/>
                </a:solidFill>
                <a:latin typeface="メイリオ" panose="020B0604030504040204" pitchFamily="50" charset="-128"/>
                <a:ea typeface="メイリオ" panose="020B0604030504040204" pitchFamily="50" charset="-128"/>
              </a:rPr>
              <a:t>電子制御装置</a:t>
            </a:r>
            <a:r>
              <a:rPr lang="ja-JP" altLang="en-US" sz="1600" u="sng" dirty="0">
                <a:latin typeface="メイリオ" panose="020B0604030504040204" pitchFamily="50" charset="-128"/>
                <a:ea typeface="メイリオ" panose="020B0604030504040204" pitchFamily="50" charset="-128"/>
              </a:rPr>
              <a:t>は本特許出願前に市販されていた</a:t>
            </a:r>
            <a:r>
              <a:rPr lang="ja-JP" altLang="en-US" sz="1600" dirty="0">
                <a:latin typeface="メイリオ" panose="020B0604030504040204" pitchFamily="50" charset="-128"/>
                <a:ea typeface="メイリオ" panose="020B0604030504040204" pitchFamily="50" charset="-128"/>
              </a:rPr>
              <a:t>。　</a:t>
            </a:r>
            <a:endParaRPr lang="en-US" altLang="ja-JP" sz="1600" dirty="0">
              <a:latin typeface="メイリオ" panose="020B0604030504040204" pitchFamily="50" charset="-128"/>
              <a:ea typeface="メイリオ" panose="020B0604030504040204" pitchFamily="50" charset="-128"/>
            </a:endParaRPr>
          </a:p>
          <a:p>
            <a:pPr marL="3862388" indent="-3175">
              <a:lnSpc>
                <a:spcPct val="150000"/>
              </a:lnSpc>
              <a:spcBef>
                <a:spcPts val="0"/>
              </a:spcBef>
              <a:buNone/>
            </a:pPr>
            <a:endParaRPr lang="en-US" altLang="ja-JP" sz="1600" dirty="0">
              <a:latin typeface="メイリオ" panose="020B0604030504040204" pitchFamily="50" charset="-128"/>
              <a:ea typeface="メイリオ" panose="020B0604030504040204" pitchFamily="50" charset="-128"/>
            </a:endParaRPr>
          </a:p>
          <a:p>
            <a:pPr marL="3862388" indent="-3175">
              <a:lnSpc>
                <a:spcPct val="150000"/>
              </a:lnSpc>
              <a:spcBef>
                <a:spcPts val="0"/>
              </a:spcBef>
              <a:buNone/>
            </a:pPr>
            <a:r>
              <a:rPr lang="ja-JP" altLang="en-US" sz="1600" dirty="0">
                <a:latin typeface="メイリオ" panose="020B0604030504040204" pitchFamily="50" charset="-128"/>
                <a:ea typeface="メイリオ" panose="020B0604030504040204" pitchFamily="50" charset="-128"/>
              </a:rPr>
              <a:t>このように</a:t>
            </a:r>
            <a:r>
              <a:rPr lang="en-US" sz="1600" b="1" dirty="0">
                <a:solidFill>
                  <a:srgbClr val="0033CC"/>
                </a:solidFill>
                <a:latin typeface="メイリオ" panose="020B0604030504040204" pitchFamily="50" charset="-128"/>
                <a:ea typeface="メイリオ" panose="020B0604030504040204" pitchFamily="50" charset="-128"/>
              </a:rPr>
              <a:t>Asano</a:t>
            </a:r>
            <a:r>
              <a:rPr lang="ja-JP" altLang="en-US" sz="1600" b="1" dirty="0">
                <a:solidFill>
                  <a:srgbClr val="0033CC"/>
                </a:solidFill>
                <a:latin typeface="メイリオ" panose="020B0604030504040204" pitchFamily="50" charset="-128"/>
                <a:ea typeface="メイリオ" panose="020B0604030504040204" pitchFamily="50" charset="-128"/>
              </a:rPr>
              <a:t>特許</a:t>
            </a:r>
            <a:r>
              <a:rPr lang="ja-JP" altLang="en-US" sz="1600" dirty="0">
                <a:latin typeface="メイリオ" panose="020B0604030504040204" pitchFamily="50" charset="-128"/>
                <a:ea typeface="メイリオ" panose="020B0604030504040204" pitchFamily="50" charset="-128"/>
              </a:rPr>
              <a:t>のペダル位置調整可能構造と</a:t>
            </a:r>
            <a:r>
              <a:rPr lang="ja-JP" altLang="en-US" sz="1600" b="1" u="sng" dirty="0">
                <a:solidFill>
                  <a:srgbClr val="0033CC"/>
                </a:solidFill>
                <a:latin typeface="メイリオ" panose="020B0604030504040204" pitchFamily="50" charset="-128"/>
                <a:ea typeface="メイリオ" panose="020B0604030504040204" pitchFamily="50" charset="-128"/>
              </a:rPr>
              <a:t>市販品である制御装置</a:t>
            </a:r>
            <a:r>
              <a:rPr lang="ja-JP" altLang="en-US" sz="1600" dirty="0">
                <a:latin typeface="メイリオ" panose="020B0604030504040204" pitchFamily="50" charset="-128"/>
                <a:ea typeface="メイリオ" panose="020B0604030504040204" pitchFamily="50" charset="-128"/>
              </a:rPr>
              <a:t>を組み合わせると</a:t>
            </a:r>
            <a:r>
              <a:rPr lang="en-US" sz="1600" dirty="0">
                <a:latin typeface="メイリオ" panose="020B0604030504040204" pitchFamily="50" charset="-128"/>
                <a:ea typeface="メイリオ" panose="020B0604030504040204" pitchFamily="50" charset="-128"/>
              </a:rPr>
              <a:t>USP565</a:t>
            </a:r>
            <a:r>
              <a:rPr lang="ja-JP" altLang="en-US" sz="1600" dirty="0">
                <a:latin typeface="メイリオ" panose="020B0604030504040204" pitchFamily="50" charset="-128"/>
                <a:ea typeface="メイリオ" panose="020B0604030504040204" pitchFamily="50" charset="-128"/>
              </a:rPr>
              <a:t>特許のクレーム</a:t>
            </a:r>
            <a:r>
              <a:rPr lang="en-US" sz="1600" dirty="0">
                <a:latin typeface="メイリオ" panose="020B0604030504040204" pitchFamily="50" charset="-128"/>
                <a:ea typeface="メイリオ" panose="020B0604030504040204" pitchFamily="50" charset="-128"/>
              </a:rPr>
              <a:t>4</a:t>
            </a:r>
            <a:r>
              <a:rPr lang="ja-JP" altLang="en-US" sz="1600" dirty="0">
                <a:latin typeface="メイリオ" panose="020B0604030504040204" pitchFamily="50" charset="-128"/>
                <a:ea typeface="メイリオ" panose="020B0604030504040204" pitchFamily="50" charset="-128"/>
              </a:rPr>
              <a:t>の構成要素はすべて満たされる。 　</a:t>
            </a:r>
            <a:endParaRPr lang="en-US" altLang="ja-JP" sz="1600" dirty="0">
              <a:latin typeface="メイリオ" panose="020B0604030504040204" pitchFamily="50" charset="-128"/>
              <a:ea typeface="メイリオ" panose="020B0604030504040204" pitchFamily="50" charset="-128"/>
            </a:endParaRPr>
          </a:p>
          <a:p>
            <a:pPr marL="3175" indent="-3175">
              <a:lnSpc>
                <a:spcPct val="130000"/>
              </a:lnSpc>
              <a:spcBef>
                <a:spcPts val="0"/>
              </a:spcBef>
              <a:buNone/>
            </a:pPr>
            <a:endParaRPr lang="en-US" altLang="ja-JP" sz="1800" dirty="0">
              <a:latin typeface="メイリオ" panose="020B0604030504040204" pitchFamily="50" charset="-128"/>
              <a:ea typeface="メイリオ" panose="020B0604030504040204" pitchFamily="50" charset="-128"/>
            </a:endParaRPr>
          </a:p>
          <a:p>
            <a:pPr marL="3175" indent="-3175">
              <a:buFont typeface="Wingdings 2" pitchFamily="18" charset="2"/>
              <a:buNone/>
            </a:pPr>
            <a:r>
              <a:rPr lang="en-US" altLang="ja-JP" sz="1800" b="1" dirty="0">
                <a:latin typeface="メイリオ" panose="020B0604030504040204" pitchFamily="50" charset="-128"/>
                <a:ea typeface="メイリオ" panose="020B0604030504040204" pitchFamily="50" charset="-128"/>
              </a:rPr>
              <a:t> </a:t>
            </a:r>
            <a:endParaRPr lang="ja-JP" altLang="en-US" sz="1800" dirty="0">
              <a:latin typeface="メイリオ" panose="020B0604030504040204" pitchFamily="50" charset="-128"/>
              <a:ea typeface="メイリオ" panose="020B0604030504040204" pitchFamily="50" charset="-128"/>
            </a:endParaRPr>
          </a:p>
          <a:p>
            <a:pPr marL="3175" indent="-3175">
              <a:buFont typeface="Wingdings 2" pitchFamily="18" charset="2"/>
              <a:buNone/>
            </a:pPr>
            <a:endParaRPr lang="ja-JP" altLang="en-US" sz="1600" dirty="0">
              <a:latin typeface="メイリオ" panose="020B0604030504040204" pitchFamily="50" charset="-128"/>
              <a:ea typeface="メイリオ" panose="020B0604030504040204" pitchFamily="50" charset="-128"/>
            </a:endParaRPr>
          </a:p>
        </p:txBody>
      </p:sp>
      <p:pic>
        <p:nvPicPr>
          <p:cNvPr id="13" name="コンテンツ プレースホルダ 6" descr="125_2506.JPG"/>
          <p:cNvPicPr>
            <a:picLocks noChangeAspect="1"/>
          </p:cNvPicPr>
          <p:nvPr/>
        </p:nvPicPr>
        <p:blipFill>
          <a:blip r:embed="rId2"/>
          <a:srcRect/>
          <a:stretch>
            <a:fillRect/>
          </a:stretch>
        </p:blipFill>
        <p:spPr bwMode="auto">
          <a:xfrm>
            <a:off x="7964090" y="373162"/>
            <a:ext cx="871935" cy="653951"/>
          </a:xfrm>
          <a:prstGeom prst="rect">
            <a:avLst/>
          </a:prstGeom>
          <a:noFill/>
          <a:ln w="9525">
            <a:noFill/>
            <a:miter lim="800000"/>
            <a:headEnd/>
            <a:tailEnd/>
          </a:ln>
        </p:spPr>
      </p:pic>
      <p:sp>
        <p:nvSpPr>
          <p:cNvPr id="5" name="Rectangle 3"/>
          <p:cNvSpPr>
            <a:spLocks noChangeArrowheads="1"/>
          </p:cNvSpPr>
          <p:nvPr/>
        </p:nvSpPr>
        <p:spPr bwMode="auto">
          <a:xfrm>
            <a:off x="1358900" y="22971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MS UI Gothic" pitchFamily="50" charset="-128"/>
                <a:ea typeface="MS UI Gothic" pitchFamily="50" charset="-128"/>
                <a:cs typeface="ＭＳ Ｐゴシック" pitchFamily="50" charset="-128"/>
              </a:rPr>
              <a:t> </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8" name="Picture 2" descr="SeekSp3"/>
          <p:cNvPicPr>
            <a:picLocks noChangeAspect="1" noChangeArrowheads="1"/>
          </p:cNvPicPr>
          <p:nvPr/>
        </p:nvPicPr>
        <p:blipFill rotWithShape="1">
          <a:blip r:embed="rId3">
            <a:extLst>
              <a:ext uri="{28A0092B-C50C-407E-A947-70E740481C1C}">
                <a14:useLocalDpi xmlns:a14="http://schemas.microsoft.com/office/drawing/2010/main" val="0"/>
              </a:ext>
            </a:extLst>
          </a:blip>
          <a:srcRect t="-1" b="27610"/>
          <a:stretch/>
        </p:blipFill>
        <p:spPr bwMode="auto">
          <a:xfrm>
            <a:off x="323528" y="2108654"/>
            <a:ext cx="3505200" cy="2984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円/楕円 9"/>
          <p:cNvSpPr/>
          <p:nvPr/>
        </p:nvSpPr>
        <p:spPr>
          <a:xfrm flipV="1">
            <a:off x="1651438" y="4495796"/>
            <a:ext cx="303150" cy="299487"/>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円/楕円 17"/>
          <p:cNvSpPr/>
          <p:nvPr/>
        </p:nvSpPr>
        <p:spPr>
          <a:xfrm>
            <a:off x="922517" y="4048985"/>
            <a:ext cx="125085" cy="129459"/>
          </a:xfrm>
          <a:prstGeom prst="ellipse">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円/楕円 18"/>
          <p:cNvSpPr/>
          <p:nvPr/>
        </p:nvSpPr>
        <p:spPr>
          <a:xfrm>
            <a:off x="943717" y="3645024"/>
            <a:ext cx="125085" cy="129459"/>
          </a:xfrm>
          <a:prstGeom prst="ellipse">
            <a:avLst/>
          </a:prstGeom>
          <a:solidFill>
            <a:srgbClr val="FFFF00"/>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テキスト ボックス 19"/>
          <p:cNvSpPr txBox="1"/>
          <p:nvPr/>
        </p:nvSpPr>
        <p:spPr>
          <a:xfrm>
            <a:off x="281356" y="2174002"/>
            <a:ext cx="662361" cy="246221"/>
          </a:xfrm>
          <a:prstGeom prst="rect">
            <a:avLst/>
          </a:prstGeom>
          <a:noFill/>
        </p:spPr>
        <p:txBody>
          <a:bodyPr wrap="none" rtlCol="0">
            <a:spAutoFit/>
          </a:bodyPr>
          <a:lstStyle/>
          <a:p>
            <a:r>
              <a:rPr lang="ja-JP" altLang="en-US" sz="1000" b="1" dirty="0">
                <a:solidFill>
                  <a:srgbClr val="7030A0"/>
                </a:solidFill>
                <a:latin typeface="Arial Narrow" panose="020B0606020202030204" pitchFamily="34" charset="0"/>
              </a:rPr>
              <a:t>ワイヤー</a:t>
            </a:r>
            <a:endParaRPr lang="en-US" sz="1000" b="1" dirty="0">
              <a:solidFill>
                <a:srgbClr val="7030A0"/>
              </a:solidFill>
              <a:latin typeface="Arial Narrow" panose="020B0606020202030204" pitchFamily="34" charset="0"/>
            </a:endParaRPr>
          </a:p>
        </p:txBody>
      </p:sp>
      <p:cxnSp>
        <p:nvCxnSpPr>
          <p:cNvPr id="21" name="直線矢印コネクタ 20"/>
          <p:cNvCxnSpPr/>
          <p:nvPr/>
        </p:nvCxnSpPr>
        <p:spPr>
          <a:xfrm>
            <a:off x="232955" y="2631085"/>
            <a:ext cx="710762" cy="0"/>
          </a:xfrm>
          <a:prstGeom prst="straightConnector1">
            <a:avLst/>
          </a:prstGeom>
          <a:ln w="38100" cmpd="sng">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円弧 2"/>
          <p:cNvSpPr/>
          <p:nvPr/>
        </p:nvSpPr>
        <p:spPr>
          <a:xfrm>
            <a:off x="467544" y="3443468"/>
            <a:ext cx="810864" cy="670246"/>
          </a:xfrm>
          <a:prstGeom prst="arc">
            <a:avLst/>
          </a:prstGeom>
          <a:ln w="57150">
            <a:solidFill>
              <a:srgbClr val="7030A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円弧 23"/>
          <p:cNvSpPr/>
          <p:nvPr/>
        </p:nvSpPr>
        <p:spPr>
          <a:xfrm>
            <a:off x="1622319" y="3527027"/>
            <a:ext cx="544298" cy="1043915"/>
          </a:xfrm>
          <a:prstGeom prst="arc">
            <a:avLst>
              <a:gd name="adj1" fmla="val 16200000"/>
              <a:gd name="adj2" fmla="val 349660"/>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円/楕円 24"/>
          <p:cNvSpPr/>
          <p:nvPr/>
        </p:nvSpPr>
        <p:spPr>
          <a:xfrm>
            <a:off x="1742893" y="3746542"/>
            <a:ext cx="303150" cy="317355"/>
          </a:xfrm>
          <a:prstGeom prst="ellipse">
            <a:avLst/>
          </a:prstGeom>
          <a:noFill/>
          <a:ln w="349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円/楕円 25"/>
          <p:cNvSpPr/>
          <p:nvPr/>
        </p:nvSpPr>
        <p:spPr>
          <a:xfrm>
            <a:off x="545060" y="2754313"/>
            <a:ext cx="239519" cy="191386"/>
          </a:xfrm>
          <a:prstGeom prst="ellipse">
            <a:avLst/>
          </a:prstGeom>
          <a:noFill/>
          <a:ln w="34925" cmpd="sng">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27" name="テキスト ボックス 26"/>
          <p:cNvSpPr txBox="1"/>
          <p:nvPr/>
        </p:nvSpPr>
        <p:spPr>
          <a:xfrm>
            <a:off x="1025164" y="1934179"/>
            <a:ext cx="1412156" cy="276999"/>
          </a:xfrm>
          <a:prstGeom prst="rect">
            <a:avLst/>
          </a:prstGeom>
          <a:noFill/>
        </p:spPr>
        <p:txBody>
          <a:bodyPr wrap="square" rtlCol="0">
            <a:spAutoFit/>
          </a:bodyPr>
          <a:lstStyle/>
          <a:p>
            <a:r>
              <a:rPr lang="ja-JP" altLang="en-US" sz="1200" b="1" u="sng" dirty="0">
                <a:solidFill>
                  <a:srgbClr val="7030A0"/>
                </a:solidFill>
                <a:latin typeface="Arial Narrow" panose="020B0606020202030204" pitchFamily="34" charset="0"/>
                <a:ea typeface="游ゴシック Medium" panose="020B0500000000000000" pitchFamily="50" charset="-128"/>
              </a:rPr>
              <a:t>操作レバー</a:t>
            </a:r>
            <a:r>
              <a:rPr lang="en-US" altLang="ja-JP" sz="1200" b="1" u="sng" dirty="0">
                <a:solidFill>
                  <a:srgbClr val="7030A0"/>
                </a:solidFill>
                <a:latin typeface="Arial Narrow" panose="020B0606020202030204" pitchFamily="34" charset="0"/>
                <a:ea typeface="游ゴシック Medium" panose="020B0500000000000000" pitchFamily="50" charset="-128"/>
              </a:rPr>
              <a:t>58</a:t>
            </a:r>
            <a:endParaRPr lang="en-US" sz="1200" b="1" u="sng" dirty="0">
              <a:solidFill>
                <a:srgbClr val="7030A0"/>
              </a:solidFill>
              <a:latin typeface="Arial Narrow" panose="020B0606020202030204" pitchFamily="34" charset="0"/>
              <a:ea typeface="游ゴシック Medium" panose="020B0500000000000000" pitchFamily="50" charset="-128"/>
            </a:endParaRPr>
          </a:p>
        </p:txBody>
      </p:sp>
      <p:cxnSp>
        <p:nvCxnSpPr>
          <p:cNvPr id="28" name="直線矢印コネクタ 27"/>
          <p:cNvCxnSpPr/>
          <p:nvPr/>
        </p:nvCxnSpPr>
        <p:spPr>
          <a:xfrm flipH="1">
            <a:off x="807400" y="2098502"/>
            <a:ext cx="522804" cy="629093"/>
          </a:xfrm>
          <a:prstGeom prst="straightConnector1">
            <a:avLst/>
          </a:prstGeom>
          <a:ln w="127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1745675" y="4031450"/>
            <a:ext cx="646331" cy="276999"/>
          </a:xfrm>
          <a:prstGeom prst="rect">
            <a:avLst/>
          </a:prstGeom>
          <a:noFill/>
        </p:spPr>
        <p:txBody>
          <a:bodyPr wrap="none" rtlCol="0">
            <a:spAutoFit/>
          </a:bodyPr>
          <a:lstStyle/>
          <a:p>
            <a:r>
              <a:rPr lang="ja-JP" altLang="en-US" sz="1200" b="1" u="sng" dirty="0">
                <a:solidFill>
                  <a:srgbClr val="FF0000"/>
                </a:solidFill>
                <a:latin typeface="Arial Narrow" panose="020B0606020202030204" pitchFamily="34" charset="0"/>
                <a:ea typeface="游ゴシック Medium" panose="020B0500000000000000" pitchFamily="50" charset="-128"/>
              </a:rPr>
              <a:t>レバー</a:t>
            </a:r>
            <a:endParaRPr lang="en-US" sz="1200" b="1" u="sng" dirty="0">
              <a:solidFill>
                <a:srgbClr val="FF0000"/>
              </a:solidFill>
              <a:latin typeface="Arial Narrow" panose="020B0606020202030204" pitchFamily="34" charset="0"/>
              <a:ea typeface="游ゴシック Medium" panose="020B0500000000000000" pitchFamily="50" charset="-128"/>
            </a:endParaRPr>
          </a:p>
        </p:txBody>
      </p:sp>
      <p:sp>
        <p:nvSpPr>
          <p:cNvPr id="31" name="正方形/長方形 30"/>
          <p:cNvSpPr/>
          <p:nvPr/>
        </p:nvSpPr>
        <p:spPr>
          <a:xfrm>
            <a:off x="899449" y="1522043"/>
            <a:ext cx="1712847"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u="sng" dirty="0">
                <a:solidFill>
                  <a:srgbClr val="0033CC"/>
                </a:solidFill>
                <a:latin typeface="Arial" panose="020B0604020202020204" pitchFamily="34" charset="0"/>
                <a:cs typeface="Arial" panose="020B0604020202020204" pitchFamily="34" charset="0"/>
              </a:rPr>
              <a:t>Asano</a:t>
            </a:r>
            <a:r>
              <a:rPr lang="ja-JP" altLang="en-US" b="1" u="sng" dirty="0">
                <a:solidFill>
                  <a:srgbClr val="0033CC"/>
                </a:solidFill>
                <a:latin typeface="メイリオ" panose="020B0604030504040204" pitchFamily="50" charset="-128"/>
                <a:ea typeface="メイリオ" panose="020B0604030504040204" pitchFamily="50" charset="-128"/>
                <a:cs typeface="Arial" panose="020B0604020202020204" pitchFamily="34" charset="0"/>
              </a:rPr>
              <a:t>引例</a:t>
            </a:r>
            <a:endParaRPr lang="en-US" altLang="ja-JP" b="1" u="sng" dirty="0">
              <a:solidFill>
                <a:srgbClr val="0033CC"/>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32" name="角丸四角形 31"/>
          <p:cNvSpPr/>
          <p:nvPr/>
        </p:nvSpPr>
        <p:spPr>
          <a:xfrm>
            <a:off x="531339" y="2381697"/>
            <a:ext cx="276448" cy="144016"/>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角丸四角形 32"/>
          <p:cNvSpPr/>
          <p:nvPr/>
        </p:nvSpPr>
        <p:spPr>
          <a:xfrm>
            <a:off x="432937" y="5589241"/>
            <a:ext cx="3505200" cy="1094948"/>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u="sng" dirty="0">
                <a:solidFill>
                  <a:srgbClr val="0000FF"/>
                </a:solidFill>
                <a:latin typeface="游ゴシック Medium" panose="020B0500000000000000" pitchFamily="50" charset="-128"/>
                <a:ea typeface="游ゴシック Medium" panose="020B0500000000000000" pitchFamily="50" charset="-128"/>
              </a:rPr>
              <a:t>市販品の制御装置</a:t>
            </a:r>
            <a:endParaRPr lang="en-US" b="1" u="sng" dirty="0">
              <a:solidFill>
                <a:srgbClr val="0000FF"/>
              </a:solidFill>
              <a:latin typeface="游ゴシック Medium" panose="020B0500000000000000" pitchFamily="50" charset="-128"/>
              <a:ea typeface="游ゴシック Medium" panose="020B0500000000000000" pitchFamily="50" charset="-128"/>
            </a:endParaRPr>
          </a:p>
        </p:txBody>
      </p:sp>
      <p:sp>
        <p:nvSpPr>
          <p:cNvPr id="2" name="角丸四角形 1"/>
          <p:cNvSpPr/>
          <p:nvPr/>
        </p:nvSpPr>
        <p:spPr>
          <a:xfrm>
            <a:off x="232956" y="1522044"/>
            <a:ext cx="3705182" cy="357095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加算記号 3"/>
          <p:cNvSpPr/>
          <p:nvPr/>
        </p:nvSpPr>
        <p:spPr>
          <a:xfrm>
            <a:off x="1849154" y="5092995"/>
            <a:ext cx="542852" cy="504056"/>
          </a:xfrm>
          <a:prstGeom prst="mathPlus">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等号 5"/>
          <p:cNvSpPr/>
          <p:nvPr/>
        </p:nvSpPr>
        <p:spPr>
          <a:xfrm>
            <a:off x="4139952" y="5769260"/>
            <a:ext cx="1152128" cy="734909"/>
          </a:xfrm>
          <a:prstGeom prst="mathEqual">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角丸四角形 33"/>
          <p:cNvSpPr/>
          <p:nvPr/>
        </p:nvSpPr>
        <p:spPr>
          <a:xfrm>
            <a:off x="5408449" y="5589240"/>
            <a:ext cx="3069232" cy="1094948"/>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latin typeface="游ゴシック Medium" panose="020B0500000000000000" pitchFamily="50" charset="-128"/>
                <a:ea typeface="游ゴシック Medium" panose="020B0500000000000000" pitchFamily="50" charset="-128"/>
              </a:rPr>
              <a:t>Teleflex</a:t>
            </a:r>
          </a:p>
          <a:p>
            <a:pPr algn="ctr"/>
            <a:r>
              <a:rPr lang="en-US" b="1" dirty="0">
                <a:solidFill>
                  <a:srgbClr val="0000FF"/>
                </a:solidFill>
                <a:latin typeface="游ゴシック Medium" panose="020B0500000000000000" pitchFamily="50" charset="-128"/>
                <a:ea typeface="游ゴシック Medium" panose="020B0500000000000000" pitchFamily="50" charset="-128"/>
              </a:rPr>
              <a:t>USP’ 565 Claim 4 </a:t>
            </a:r>
          </a:p>
        </p:txBody>
      </p:sp>
    </p:spTree>
    <p:extLst>
      <p:ext uri="{BB962C8B-B14F-4D97-AF65-F5344CB8AC3E}">
        <p14:creationId xmlns:p14="http://schemas.microsoft.com/office/powerpoint/2010/main" val="135776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B89C84DC-8745-48D1-89B7-90D8A0DE2688}" type="slidenum">
              <a:rPr lang="ja-JP" altLang="en-US"/>
              <a:pPr>
                <a:defRPr/>
              </a:pPr>
              <a:t>7</a:t>
            </a:fld>
            <a:endParaRPr lang="ja-JP" altLang="en-US" dirty="0"/>
          </a:p>
        </p:txBody>
      </p:sp>
      <p:sp>
        <p:nvSpPr>
          <p:cNvPr id="36868" name="タイトル 1"/>
          <p:cNvSpPr>
            <a:spLocks noGrp="1"/>
          </p:cNvSpPr>
          <p:nvPr>
            <p:ph type="title"/>
          </p:nvPr>
        </p:nvSpPr>
        <p:spPr/>
        <p:txBody>
          <a:bodyPr>
            <a:normAutofit/>
          </a:bodyPr>
          <a:lstStyle/>
          <a:p>
            <a:pPr algn="ctr"/>
            <a:r>
              <a:rPr lang="en-US" altLang="ja-JP" sz="3600" dirty="0">
                <a:solidFill>
                  <a:schemeClr val="tx1"/>
                </a:solidFill>
                <a:latin typeface="Arial" charset="0"/>
              </a:rPr>
              <a:t>[III</a:t>
            </a:r>
            <a:r>
              <a:rPr lang="en-US" altLang="ja-JP" sz="3600" dirty="0">
                <a:solidFill>
                  <a:srgbClr val="FF0000"/>
                </a:solidFill>
                <a:effectLst/>
                <a:latin typeface="Arial" charset="0"/>
                <a:ea typeface="Arial Unicode MS"/>
                <a:cs typeface="Arial Unicode MS"/>
              </a:rPr>
              <a:t>B</a:t>
            </a:r>
            <a:r>
              <a:rPr lang="en-US" altLang="ja-JP" sz="3600" dirty="0">
                <a:solidFill>
                  <a:schemeClr val="tx1"/>
                </a:solidFill>
                <a:latin typeface="Arial" charset="0"/>
              </a:rPr>
              <a:t>] KSR v. Teleflex </a:t>
            </a:r>
            <a:r>
              <a:rPr lang="en-US" altLang="ja-JP" sz="2800" dirty="0">
                <a:solidFill>
                  <a:srgbClr val="FF0000"/>
                </a:solidFill>
                <a:latin typeface="Arial" charset="0"/>
              </a:rPr>
              <a:t>- 6</a:t>
            </a:r>
            <a:endParaRPr lang="ja-JP" altLang="en-US" sz="2800" dirty="0">
              <a:solidFill>
                <a:srgbClr val="FF0000"/>
              </a:solidFill>
              <a:latin typeface="Arial" charset="0"/>
            </a:endParaRPr>
          </a:p>
        </p:txBody>
      </p:sp>
      <p:sp>
        <p:nvSpPr>
          <p:cNvPr id="36869" name="コンテンツ プレースホルダ 2"/>
          <p:cNvSpPr>
            <a:spLocks noGrp="1"/>
          </p:cNvSpPr>
          <p:nvPr>
            <p:ph sz="quarter" idx="1"/>
          </p:nvPr>
        </p:nvSpPr>
        <p:spPr>
          <a:xfrm>
            <a:off x="395535" y="1447800"/>
            <a:ext cx="8208913" cy="4572000"/>
          </a:xfrm>
        </p:spPr>
        <p:txBody>
          <a:bodyPr>
            <a:normAutofit/>
          </a:bodyPr>
          <a:lstStyle/>
          <a:p>
            <a:pPr marL="3175" indent="-3175">
              <a:buFont typeface="Wingdings 2" pitchFamily="18" charset="2"/>
              <a:buNone/>
            </a:pPr>
            <a:r>
              <a:rPr lang="en-US" altLang="ja-JP" sz="1800" b="1" u="sng" dirty="0">
                <a:latin typeface="游ゴシック Medium" panose="020B0500000000000000" pitchFamily="50" charset="-128"/>
                <a:ea typeface="游ゴシック Medium" panose="020B0500000000000000" pitchFamily="50" charset="-128"/>
              </a:rPr>
              <a:t>KSR v. Teleflex </a:t>
            </a:r>
            <a:r>
              <a:rPr lang="en-US" altLang="ja-JP" sz="1800" dirty="0">
                <a:latin typeface="游ゴシック Medium" panose="020B0500000000000000" pitchFamily="50" charset="-128"/>
                <a:ea typeface="游ゴシック Medium" panose="020B0500000000000000" pitchFamily="50" charset="-128"/>
              </a:rPr>
              <a:t>	</a:t>
            </a:r>
            <a:r>
              <a:rPr lang="en-US" sz="1800" dirty="0">
                <a:latin typeface="游ゴシック Medium" panose="020B0500000000000000" pitchFamily="50" charset="-128"/>
                <a:ea typeface="游ゴシック Medium" panose="020B0500000000000000" pitchFamily="50" charset="-128"/>
              </a:rPr>
              <a:t>　</a:t>
            </a:r>
            <a:endParaRPr lang="en-US" altLang="ja-JP" sz="1800" dirty="0">
              <a:latin typeface="游ゴシック Medium" panose="020B0500000000000000" pitchFamily="50" charset="-128"/>
              <a:ea typeface="游ゴシック Medium" panose="020B0500000000000000" pitchFamily="50" charset="-128"/>
            </a:endParaRPr>
          </a:p>
          <a:p>
            <a:pPr marL="3175" indent="-3175">
              <a:buFont typeface="Wingdings 2" pitchFamily="18" charset="2"/>
              <a:buNone/>
            </a:pPr>
            <a:endParaRPr lang="en-US" altLang="ja-JP" sz="1800" dirty="0">
              <a:latin typeface="游ゴシック Medium" panose="020B0500000000000000" pitchFamily="50" charset="-128"/>
              <a:ea typeface="游ゴシック Medium" panose="020B0500000000000000" pitchFamily="50" charset="-128"/>
            </a:endParaRPr>
          </a:p>
          <a:p>
            <a:pPr marL="3175" indent="-3175">
              <a:lnSpc>
                <a:spcPct val="130000"/>
              </a:lnSpc>
              <a:spcBef>
                <a:spcPts val="0"/>
              </a:spcBef>
              <a:buFont typeface="Wingdings 2" pitchFamily="18" charset="2"/>
              <a:buNone/>
            </a:pPr>
            <a:r>
              <a:rPr lang="en-US" altLang="ja-JP" sz="1800" b="1" dirty="0">
                <a:latin typeface="游ゴシック Medium" panose="020B0500000000000000" pitchFamily="50" charset="-128"/>
                <a:ea typeface="游ゴシック Medium" panose="020B0500000000000000" pitchFamily="50" charset="-128"/>
              </a:rPr>
              <a:t>CAFC</a:t>
            </a:r>
            <a:r>
              <a:rPr lang="ja-JP" altLang="en-US" sz="1800" dirty="0">
                <a:latin typeface="游ゴシック Medium" panose="020B0500000000000000" pitchFamily="50" charset="-128"/>
                <a:ea typeface="游ゴシック Medium" panose="020B0500000000000000" pitchFamily="50" charset="-128"/>
              </a:rPr>
              <a:t>：</a:t>
            </a:r>
            <a:r>
              <a:rPr lang="en-US" sz="1800" dirty="0" err="1">
                <a:latin typeface="游ゴシック Medium" panose="020B0500000000000000" pitchFamily="50" charset="-128"/>
                <a:ea typeface="游ゴシック Medium" panose="020B0500000000000000" pitchFamily="50" charset="-128"/>
              </a:rPr>
              <a:t>引例</a:t>
            </a:r>
            <a:r>
              <a:rPr lang="ja-JP" altLang="en-US" sz="1800" dirty="0">
                <a:latin typeface="游ゴシック Medium" panose="020B0500000000000000" pitchFamily="50" charset="-128"/>
                <a:ea typeface="游ゴシック Medium" panose="020B0500000000000000" pitchFamily="50" charset="-128"/>
              </a:rPr>
              <a:t>同士（</a:t>
            </a:r>
            <a:r>
              <a:rPr lang="en-US" altLang="ja-JP" sz="1800" b="1" dirty="0">
                <a:solidFill>
                  <a:srgbClr val="0000FF"/>
                </a:solidFill>
                <a:latin typeface="游ゴシック Medium" panose="020B0500000000000000" pitchFamily="50" charset="-128"/>
                <a:ea typeface="游ゴシック Medium" panose="020B0500000000000000" pitchFamily="50" charset="-128"/>
              </a:rPr>
              <a:t>Asano</a:t>
            </a:r>
            <a:r>
              <a:rPr lang="ja-JP" altLang="en-US" sz="1800" dirty="0">
                <a:latin typeface="游ゴシック Medium" panose="020B0500000000000000" pitchFamily="50" charset="-128"/>
                <a:ea typeface="游ゴシック Medium" panose="020B0500000000000000" pitchFamily="50" charset="-128"/>
              </a:rPr>
              <a:t>引例と</a:t>
            </a:r>
            <a:r>
              <a:rPr lang="ja-JP" altLang="en-US" sz="1800" b="1" dirty="0">
                <a:solidFill>
                  <a:srgbClr val="0000FF"/>
                </a:solidFill>
                <a:latin typeface="游ゴシック Medium" panose="020B0500000000000000" pitchFamily="50" charset="-128"/>
                <a:ea typeface="游ゴシック Medium" panose="020B0500000000000000" pitchFamily="50" charset="-128"/>
              </a:rPr>
              <a:t>市販品の制御装置</a:t>
            </a:r>
            <a:r>
              <a:rPr lang="ja-JP" altLang="en-US" sz="1800" dirty="0">
                <a:latin typeface="游ゴシック Medium" panose="020B0500000000000000" pitchFamily="50" charset="-128"/>
                <a:ea typeface="游ゴシック Medium" panose="020B0500000000000000" pitchFamily="50" charset="-128"/>
              </a:rPr>
              <a:t>）</a:t>
            </a:r>
            <a:r>
              <a:rPr lang="en-US" sz="1800" dirty="0" err="1">
                <a:latin typeface="游ゴシック Medium" panose="020B0500000000000000" pitchFamily="50" charset="-128"/>
                <a:ea typeface="游ゴシック Medium" panose="020B0500000000000000" pitchFamily="50" charset="-128"/>
              </a:rPr>
              <a:t>の組合わせに対する</a:t>
            </a:r>
            <a:r>
              <a:rPr lang="ja-JP" altLang="en-US" sz="1800" b="1" dirty="0">
                <a:latin typeface="游ゴシック Medium" panose="020B0500000000000000" pitchFamily="50" charset="-128"/>
                <a:ea typeface="游ゴシック Medium" panose="020B0500000000000000" pitchFamily="50" charset="-128"/>
              </a:rPr>
              <a:t>「</a:t>
            </a:r>
            <a:r>
              <a:rPr lang="en-US" altLang="ja-JP" sz="1800" b="1" dirty="0">
                <a:solidFill>
                  <a:srgbClr val="FF0000"/>
                </a:solidFill>
                <a:latin typeface="游ゴシック Medium" panose="020B0500000000000000" pitchFamily="50" charset="-128"/>
                <a:ea typeface="游ゴシック Medium" panose="020B0500000000000000" pitchFamily="50" charset="-128"/>
              </a:rPr>
              <a:t>TSM</a:t>
            </a:r>
            <a:r>
              <a:rPr lang="ja-JP" altLang="en-US" sz="1800" b="1" dirty="0">
                <a:latin typeface="游ゴシック Medium" panose="020B0500000000000000" pitchFamily="50" charset="-128"/>
                <a:ea typeface="游ゴシック Medium" panose="020B0500000000000000" pitchFamily="50" charset="-128"/>
              </a:rPr>
              <a:t>」</a:t>
            </a:r>
            <a:r>
              <a:rPr lang="en-US" sz="1800" dirty="0">
                <a:latin typeface="游ゴシック Medium" panose="020B0500000000000000" pitchFamily="50" charset="-128"/>
                <a:ea typeface="游ゴシック Medium" panose="020B0500000000000000" pitchFamily="50" charset="-128"/>
              </a:rPr>
              <a:t>が</a:t>
            </a:r>
            <a:r>
              <a:rPr lang="ja-JP" altLang="en-US" sz="1800" dirty="0">
                <a:latin typeface="游ゴシック Medium" panose="020B0500000000000000" pitchFamily="50" charset="-128"/>
                <a:ea typeface="游ゴシック Medium" panose="020B0500000000000000" pitchFamily="50" charset="-128"/>
              </a:rPr>
              <a:t>挙証</a:t>
            </a:r>
            <a:r>
              <a:rPr lang="en-US" sz="1800" dirty="0" err="1">
                <a:latin typeface="游ゴシック Medium" panose="020B0500000000000000" pitchFamily="50" charset="-128"/>
                <a:ea typeface="游ゴシック Medium" panose="020B0500000000000000" pitchFamily="50" charset="-128"/>
              </a:rPr>
              <a:t>され</a:t>
            </a:r>
            <a:r>
              <a:rPr lang="ja-JP" altLang="en-US" sz="1800" dirty="0">
                <a:latin typeface="游ゴシック Medium" panose="020B0500000000000000" pitchFamily="50" charset="-128"/>
                <a:ea typeface="游ゴシック Medium" panose="020B0500000000000000" pitchFamily="50" charset="-128"/>
              </a:rPr>
              <a:t>ていない。依って</a:t>
            </a:r>
            <a:r>
              <a:rPr lang="en-US" altLang="ja-JP" sz="1800" dirty="0">
                <a:latin typeface="游ゴシック Medium" panose="020B0500000000000000" pitchFamily="50" charset="-128"/>
                <a:ea typeface="游ゴシック Medium" panose="020B0500000000000000" pitchFamily="50" charset="-128"/>
              </a:rPr>
              <a:t>Teleflex</a:t>
            </a:r>
            <a:r>
              <a:rPr lang="ja-JP" altLang="en-US" sz="1800" dirty="0">
                <a:latin typeface="游ゴシック Medium" panose="020B0500000000000000" pitchFamily="50" charset="-128"/>
                <a:ea typeface="游ゴシック Medium" panose="020B0500000000000000" pitchFamily="50" charset="-128"/>
              </a:rPr>
              <a:t>のクレームは</a:t>
            </a:r>
            <a:r>
              <a:rPr lang="en-US" sz="1800" dirty="0" err="1">
                <a:latin typeface="游ゴシック Medium" panose="020B0500000000000000" pitchFamily="50" charset="-128"/>
                <a:ea typeface="游ゴシック Medium" panose="020B0500000000000000" pitchFamily="50" charset="-128"/>
              </a:rPr>
              <a:t>自明</a:t>
            </a:r>
            <a:r>
              <a:rPr lang="ja-JP" altLang="en-US" sz="1800" dirty="0">
                <a:latin typeface="游ゴシック Medium" panose="020B0500000000000000" pitchFamily="50" charset="-128"/>
                <a:ea typeface="游ゴシック Medium" panose="020B0500000000000000" pitchFamily="50" charset="-128"/>
              </a:rPr>
              <a:t>ではない。</a:t>
            </a:r>
            <a:endParaRPr lang="en-US" altLang="ja-JP" sz="1800" dirty="0">
              <a:latin typeface="游ゴシック Medium" panose="020B0500000000000000" pitchFamily="50" charset="-128"/>
              <a:ea typeface="游ゴシック Medium" panose="020B0500000000000000" pitchFamily="50" charset="-128"/>
            </a:endParaRPr>
          </a:p>
          <a:p>
            <a:pPr marL="3175" indent="-3175">
              <a:lnSpc>
                <a:spcPct val="130000"/>
              </a:lnSpc>
              <a:spcBef>
                <a:spcPts val="0"/>
              </a:spcBef>
              <a:buFont typeface="Wingdings 2" pitchFamily="18" charset="2"/>
              <a:buNone/>
            </a:pPr>
            <a:endParaRPr lang="en-US" altLang="ja-JP" sz="1800" dirty="0">
              <a:latin typeface="游ゴシック Medium" panose="020B0500000000000000" pitchFamily="50" charset="-128"/>
              <a:ea typeface="游ゴシック Medium" panose="020B0500000000000000" pitchFamily="50" charset="-128"/>
            </a:endParaRPr>
          </a:p>
          <a:p>
            <a:pPr marL="3175" indent="-3175">
              <a:lnSpc>
                <a:spcPct val="130000"/>
              </a:lnSpc>
              <a:spcBef>
                <a:spcPts val="0"/>
              </a:spcBef>
              <a:buFont typeface="Wingdings 2" pitchFamily="18" charset="2"/>
              <a:buNone/>
            </a:pPr>
            <a:r>
              <a:rPr lang="ja-JP" altLang="en-US" sz="1800" b="1" dirty="0">
                <a:latin typeface="游ゴシック Medium" panose="020B0500000000000000" pitchFamily="50" charset="-128"/>
                <a:ea typeface="游ゴシック Medium" panose="020B0500000000000000" pitchFamily="50" charset="-128"/>
              </a:rPr>
              <a:t>最高裁</a:t>
            </a:r>
            <a:r>
              <a:rPr lang="ja-JP" altLang="en-US" sz="1800" dirty="0">
                <a:latin typeface="游ゴシック Medium" panose="020B0500000000000000" pitchFamily="50" charset="-128"/>
                <a:ea typeface="游ゴシック Medium" panose="020B0500000000000000" pitchFamily="50" charset="-128"/>
              </a:rPr>
              <a:t>：</a:t>
            </a:r>
            <a:r>
              <a:rPr lang="en-US" altLang="ja-JP" sz="1800" dirty="0">
                <a:latin typeface="游ゴシック Medium" panose="020B0500000000000000" pitchFamily="50" charset="-128"/>
                <a:ea typeface="游ゴシック Medium" panose="020B0500000000000000" pitchFamily="50" charset="-128"/>
              </a:rPr>
              <a:t>CAFC</a:t>
            </a:r>
            <a:r>
              <a:rPr lang="en-US" sz="1800" dirty="0">
                <a:latin typeface="游ゴシック Medium" panose="020B0500000000000000" pitchFamily="50" charset="-128"/>
                <a:ea typeface="游ゴシック Medium" panose="020B0500000000000000" pitchFamily="50" charset="-128"/>
              </a:rPr>
              <a:t>の</a:t>
            </a:r>
            <a:r>
              <a:rPr lang="ja-JP" altLang="en-US" sz="1800" dirty="0">
                <a:latin typeface="游ゴシック Medium" panose="020B0500000000000000" pitchFamily="50" charset="-128"/>
                <a:ea typeface="游ゴシック Medium" panose="020B0500000000000000" pitchFamily="50" charset="-128"/>
              </a:rPr>
              <a:t>判決を破棄差戻し。</a:t>
            </a:r>
            <a:endParaRPr lang="en-US" altLang="ja-JP" sz="1800" dirty="0">
              <a:latin typeface="游ゴシック Medium" panose="020B0500000000000000" pitchFamily="50" charset="-128"/>
              <a:ea typeface="游ゴシック Medium" panose="020B0500000000000000" pitchFamily="50" charset="-128"/>
            </a:endParaRPr>
          </a:p>
          <a:p>
            <a:pPr marL="3175" indent="-3175">
              <a:lnSpc>
                <a:spcPct val="130000"/>
              </a:lnSpc>
              <a:spcBef>
                <a:spcPts val="0"/>
              </a:spcBef>
              <a:buFont typeface="Wingdings 2" pitchFamily="18" charset="2"/>
              <a:buNone/>
            </a:pPr>
            <a:r>
              <a:rPr lang="en-US" altLang="ja-JP" sz="1800" dirty="0">
                <a:solidFill>
                  <a:srgbClr val="FF0000"/>
                </a:solidFill>
                <a:latin typeface="游ゴシック Medium" panose="020B0500000000000000" pitchFamily="50" charset="-128"/>
                <a:ea typeface="游ゴシック Medium" panose="020B0500000000000000" pitchFamily="50" charset="-128"/>
              </a:rPr>
              <a:t>TSM</a:t>
            </a:r>
            <a:r>
              <a:rPr lang="en-US" sz="1800" dirty="0">
                <a:latin typeface="游ゴシック Medium" panose="020B0500000000000000" pitchFamily="50" charset="-128"/>
                <a:ea typeface="游ゴシック Medium" panose="020B0500000000000000" pitchFamily="50" charset="-128"/>
              </a:rPr>
              <a:t>テストを厳格に（</a:t>
            </a:r>
            <a:r>
              <a:rPr lang="en-US" sz="1800" u="sng" dirty="0">
                <a:latin typeface="游ゴシック Medium" panose="020B0500000000000000" pitchFamily="50" charset="-128"/>
                <a:ea typeface="游ゴシック Medium" panose="020B0500000000000000" pitchFamily="50" charset="-128"/>
              </a:rPr>
              <a:t>硬直的に</a:t>
            </a:r>
            <a:r>
              <a:rPr lang="en-US" sz="1800" dirty="0">
                <a:latin typeface="游ゴシック Medium" panose="020B0500000000000000" pitchFamily="50" charset="-128"/>
                <a:ea typeface="游ゴシック Medium" panose="020B0500000000000000" pitchFamily="50" charset="-128"/>
              </a:rPr>
              <a:t>）適用することは最高裁のこれまでの判決と矛盾する</a:t>
            </a:r>
            <a:r>
              <a:rPr lang="ja-JP" altLang="en-US" sz="1800" dirty="0">
                <a:latin typeface="游ゴシック Medium" panose="020B0500000000000000" pitchFamily="50" charset="-128"/>
                <a:ea typeface="游ゴシック Medium" panose="020B0500000000000000" pitchFamily="50" charset="-128"/>
              </a:rPr>
              <a:t>。</a:t>
            </a:r>
            <a:r>
              <a:rPr lang="en-US" altLang="ja-JP" sz="1800" dirty="0">
                <a:solidFill>
                  <a:srgbClr val="FF0000"/>
                </a:solidFill>
                <a:latin typeface="游ゴシック Medium" panose="020B0500000000000000" pitchFamily="50" charset="-128"/>
                <a:ea typeface="游ゴシック Medium" panose="020B0500000000000000" pitchFamily="50" charset="-128"/>
              </a:rPr>
              <a:t>TSM</a:t>
            </a:r>
            <a:r>
              <a:rPr lang="en-US" sz="1800" dirty="0">
                <a:latin typeface="游ゴシック Medium" panose="020B0500000000000000" pitchFamily="50" charset="-128"/>
                <a:ea typeface="游ゴシック Medium" panose="020B0500000000000000" pitchFamily="50" charset="-128"/>
              </a:rPr>
              <a:t>以外にも当業者にとっての一般知識・常識が参酌され、自明性の判断が行われる</a:t>
            </a:r>
            <a:r>
              <a:rPr lang="ja-JP" altLang="en-US" sz="1800" dirty="0">
                <a:latin typeface="游ゴシック Medium" panose="020B0500000000000000" pitchFamily="50" charset="-128"/>
                <a:ea typeface="游ゴシック Medium" panose="020B0500000000000000" pitchFamily="50" charset="-128"/>
              </a:rPr>
              <a:t>べきである</a:t>
            </a:r>
            <a:r>
              <a:rPr lang="en-US" sz="1800" dirty="0">
                <a:latin typeface="游ゴシック Medium" panose="020B0500000000000000" pitchFamily="50" charset="-128"/>
                <a:ea typeface="游ゴシック Medium" panose="020B0500000000000000" pitchFamily="50" charset="-128"/>
              </a:rPr>
              <a:t>。</a:t>
            </a:r>
            <a:endParaRPr lang="en-US" altLang="ja-JP" sz="1800" dirty="0">
              <a:latin typeface="游ゴシック Medium" panose="020B0500000000000000" pitchFamily="50" charset="-128"/>
              <a:ea typeface="游ゴシック Medium" panose="020B0500000000000000" pitchFamily="50" charset="-128"/>
            </a:endParaRPr>
          </a:p>
          <a:p>
            <a:pPr marL="3175" indent="-3175">
              <a:lnSpc>
                <a:spcPct val="130000"/>
              </a:lnSpc>
              <a:spcBef>
                <a:spcPts val="0"/>
              </a:spcBef>
              <a:buFont typeface="Wingdings 2" pitchFamily="18" charset="2"/>
              <a:buNone/>
            </a:pPr>
            <a:endParaRPr lang="ja-JP" altLang="en-US" sz="1800" dirty="0">
              <a:latin typeface="游ゴシック Medium" panose="020B0500000000000000" pitchFamily="50" charset="-128"/>
              <a:ea typeface="游ゴシック Medium" panose="020B0500000000000000" pitchFamily="50" charset="-128"/>
            </a:endParaRPr>
          </a:p>
          <a:p>
            <a:pPr marL="3175" indent="-3175">
              <a:lnSpc>
                <a:spcPct val="130000"/>
              </a:lnSpc>
              <a:spcBef>
                <a:spcPts val="0"/>
              </a:spcBef>
              <a:buFont typeface="Wingdings 2" pitchFamily="18" charset="2"/>
              <a:buNone/>
            </a:pPr>
            <a:r>
              <a:rPr lang="ja-JP" altLang="en-US" sz="1800" dirty="0">
                <a:latin typeface="游ゴシック Medium" panose="020B0500000000000000" pitchFamily="50" charset="-128"/>
                <a:ea typeface="游ゴシック Medium" panose="020B0500000000000000" pitchFamily="50" charset="-128"/>
              </a:rPr>
              <a:t>	</a:t>
            </a:r>
            <a:r>
              <a:rPr lang="ja-JP" altLang="en-US" sz="1600" dirty="0">
                <a:latin typeface="游ゴシック Medium" panose="020B0500000000000000" pitchFamily="50" charset="-128"/>
                <a:ea typeface="游ゴシック Medium" panose="020B0500000000000000" pitchFamily="50" charset="-128"/>
              </a:rPr>
              <a:t>注意：　</a:t>
            </a:r>
            <a:r>
              <a:rPr lang="en-US" altLang="ja-JP" sz="1600" dirty="0">
                <a:solidFill>
                  <a:srgbClr val="FF0000"/>
                </a:solidFill>
                <a:latin typeface="游ゴシック Medium" panose="020B0500000000000000" pitchFamily="50" charset="-128"/>
                <a:ea typeface="游ゴシック Medium" panose="020B0500000000000000" pitchFamily="50" charset="-128"/>
              </a:rPr>
              <a:t>TSM</a:t>
            </a:r>
            <a:r>
              <a:rPr lang="ja-JP" altLang="en-US" sz="1600" dirty="0">
                <a:latin typeface="游ゴシック Medium" panose="020B0500000000000000" pitchFamily="50" charset="-128"/>
                <a:ea typeface="游ゴシック Medium" panose="020B0500000000000000" pitchFamily="50" charset="-128"/>
              </a:rPr>
              <a:t>テスト（引例同士を組み合わせて自明性拒絶をする場合に、当該組み合わせに対する</a:t>
            </a:r>
            <a:r>
              <a:rPr lang="en-US" altLang="ja-JP" sz="1600" dirty="0">
                <a:latin typeface="游ゴシック Medium" panose="020B0500000000000000" pitchFamily="50" charset="-128"/>
                <a:ea typeface="游ゴシック Medium" panose="020B0500000000000000" pitchFamily="50" charset="-128"/>
              </a:rPr>
              <a:t>Teaching, Suggestion, Motivation </a:t>
            </a:r>
            <a:r>
              <a:rPr lang="en-US" sz="1600" dirty="0">
                <a:latin typeface="游ゴシック Medium" panose="020B0500000000000000" pitchFamily="50" charset="-128"/>
                <a:ea typeface="游ゴシック Medium" panose="020B0500000000000000" pitchFamily="50" charset="-128"/>
              </a:rPr>
              <a:t>の存在を判断するテスト）</a:t>
            </a:r>
            <a:endParaRPr lang="ja-JP" altLang="en-US" sz="1600" dirty="0">
              <a:latin typeface="游ゴシック Medium" panose="020B0500000000000000" pitchFamily="50" charset="-128"/>
              <a:ea typeface="游ゴシック Medium" panose="020B0500000000000000" pitchFamily="50" charset="-128"/>
            </a:endParaRPr>
          </a:p>
          <a:p>
            <a:pPr marL="3175" indent="-3175">
              <a:buFont typeface="Wingdings 2" pitchFamily="18" charset="2"/>
              <a:buNone/>
            </a:pPr>
            <a:endParaRPr lang="ja-JP" altLang="en-US" sz="1800" dirty="0">
              <a:latin typeface="メイリオ" panose="020B0604030504040204" pitchFamily="50" charset="-128"/>
              <a:ea typeface="メイリオ" panose="020B0604030504040204" pitchFamily="50" charset="-128"/>
            </a:endParaRPr>
          </a:p>
        </p:txBody>
      </p:sp>
      <p:pic>
        <p:nvPicPr>
          <p:cNvPr id="13" name="コンテンツ プレースホルダ 6" descr="125_2506.JPG"/>
          <p:cNvPicPr>
            <a:picLocks noChangeAspect="1"/>
          </p:cNvPicPr>
          <p:nvPr/>
        </p:nvPicPr>
        <p:blipFill>
          <a:blip r:embed="rId2"/>
          <a:srcRect/>
          <a:stretch>
            <a:fillRect/>
          </a:stretch>
        </p:blipFill>
        <p:spPr bwMode="auto">
          <a:xfrm>
            <a:off x="7964090" y="373162"/>
            <a:ext cx="871935" cy="653951"/>
          </a:xfrm>
          <a:prstGeom prst="rect">
            <a:avLst/>
          </a:prstGeom>
          <a:noFill/>
          <a:ln w="9525">
            <a:noFill/>
            <a:miter lim="800000"/>
            <a:headEnd/>
            <a:tailEnd/>
          </a:ln>
        </p:spPr>
      </p:pic>
      <p:sp>
        <p:nvSpPr>
          <p:cNvPr id="6" name="Footer Placeholder 4">
            <a:extLst>
              <a:ext uri="{FF2B5EF4-FFF2-40B4-BE49-F238E27FC236}">
                <a16:creationId xmlns:a16="http://schemas.microsoft.com/office/drawing/2014/main" id="{E4A136F9-0D0E-7F57-8C78-8CD9F2DB1459}"/>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3596337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D6B9903B-3930-4D4A-AEB7-13192F052D37}" type="slidenum">
              <a:rPr lang="ja-JP" altLang="en-US"/>
              <a:pPr>
                <a:defRPr/>
              </a:pPr>
              <a:t>8</a:t>
            </a:fld>
            <a:endParaRPr lang="ja-JP" altLang="en-US" dirty="0"/>
          </a:p>
        </p:txBody>
      </p:sp>
      <p:sp>
        <p:nvSpPr>
          <p:cNvPr id="37892" name="タイトル 1"/>
          <p:cNvSpPr>
            <a:spLocks noGrp="1"/>
          </p:cNvSpPr>
          <p:nvPr>
            <p:ph type="title"/>
          </p:nvPr>
        </p:nvSpPr>
        <p:spPr/>
        <p:txBody>
          <a:bodyPr>
            <a:normAutofit/>
          </a:bodyPr>
          <a:lstStyle/>
          <a:p>
            <a:pPr algn="ctr"/>
            <a:r>
              <a:rPr lang="en-US" altLang="ja-JP" sz="3600" dirty="0">
                <a:solidFill>
                  <a:schemeClr val="tx1"/>
                </a:solidFill>
                <a:latin typeface="Arial" charset="0"/>
              </a:rPr>
              <a:t>[III</a:t>
            </a:r>
            <a:r>
              <a:rPr lang="en-US" altLang="ja-JP" sz="3600" dirty="0">
                <a:solidFill>
                  <a:srgbClr val="FF0000"/>
                </a:solidFill>
                <a:effectLst/>
                <a:latin typeface="Arial" charset="0"/>
                <a:ea typeface="Arial Unicode MS"/>
                <a:cs typeface="Arial Unicode MS"/>
              </a:rPr>
              <a:t>B</a:t>
            </a:r>
            <a:r>
              <a:rPr lang="en-US" altLang="ja-JP" sz="3600" dirty="0">
                <a:solidFill>
                  <a:schemeClr val="tx1"/>
                </a:solidFill>
                <a:latin typeface="Arial" charset="0"/>
              </a:rPr>
              <a:t>] KSR v. Teleflex </a:t>
            </a:r>
            <a:r>
              <a:rPr lang="en-US" altLang="ja-JP" sz="2800" dirty="0">
                <a:solidFill>
                  <a:srgbClr val="FF0000"/>
                </a:solidFill>
                <a:latin typeface="Arial" charset="0"/>
              </a:rPr>
              <a:t>- 7</a:t>
            </a:r>
            <a:endParaRPr lang="ja-JP" altLang="en-US" sz="2800" dirty="0">
              <a:solidFill>
                <a:srgbClr val="FF0000"/>
              </a:solidFill>
              <a:latin typeface="Arial" charset="0"/>
            </a:endParaRPr>
          </a:p>
        </p:txBody>
      </p:sp>
      <p:sp>
        <p:nvSpPr>
          <p:cNvPr id="37893" name="コンテンツ プレースホルダ 2"/>
          <p:cNvSpPr>
            <a:spLocks noGrp="1"/>
          </p:cNvSpPr>
          <p:nvPr>
            <p:ph sz="quarter" idx="1"/>
          </p:nvPr>
        </p:nvSpPr>
        <p:spPr>
          <a:xfrm>
            <a:off x="301625" y="1371601"/>
            <a:ext cx="8504238" cy="5010150"/>
          </a:xfrm>
        </p:spPr>
        <p:txBody>
          <a:bodyPr/>
          <a:lstStyle/>
          <a:p>
            <a:pPr marL="9525" indent="-9525">
              <a:spcBef>
                <a:spcPts val="1000"/>
              </a:spcBef>
              <a:buFont typeface="Wingdings 2" pitchFamily="18" charset="2"/>
              <a:buNone/>
            </a:pPr>
            <a:r>
              <a:rPr lang="en-US" altLang="ja-JP" sz="1800" dirty="0">
                <a:latin typeface="游ゴシック Medium" panose="020B0500000000000000" pitchFamily="50" charset="-128"/>
                <a:ea typeface="游ゴシック Medium" panose="020B0500000000000000" pitchFamily="50" charset="-128"/>
              </a:rPr>
              <a:t>KSR</a:t>
            </a:r>
            <a:r>
              <a:rPr lang="en-US" sz="1800" dirty="0">
                <a:latin typeface="游ゴシック Medium" panose="020B0500000000000000" pitchFamily="50" charset="-128"/>
                <a:ea typeface="游ゴシック Medium" panose="020B0500000000000000" pitchFamily="50" charset="-128"/>
              </a:rPr>
              <a:t>最高裁判決のキーとなる判示事項及び傍論は以下を含む：　 </a:t>
            </a:r>
            <a:endParaRPr lang="ja-JP" altLang="en-US" sz="1800" dirty="0">
              <a:latin typeface="游ゴシック Medium" panose="020B0500000000000000" pitchFamily="50" charset="-128"/>
              <a:ea typeface="游ゴシック Medium" panose="020B0500000000000000" pitchFamily="50" charset="-128"/>
            </a:endParaRPr>
          </a:p>
          <a:p>
            <a:pPr marL="9525" indent="-9525">
              <a:spcBef>
                <a:spcPts val="1000"/>
              </a:spcBef>
              <a:buFont typeface="Wingdings 2" pitchFamily="18" charset="2"/>
              <a:buNone/>
            </a:pPr>
            <a:r>
              <a:rPr lang="en-US" sz="1800" dirty="0">
                <a:latin typeface="游ゴシック Medium" panose="020B0500000000000000" pitchFamily="50" charset="-128"/>
                <a:ea typeface="游ゴシック Medium" panose="020B0500000000000000" pitchFamily="50" charset="-128"/>
              </a:rPr>
              <a:t>  </a:t>
            </a:r>
            <a:endParaRPr lang="ja-JP" altLang="en-US" sz="1800" dirty="0">
              <a:latin typeface="游ゴシック Medium" panose="020B0500000000000000" pitchFamily="50" charset="-128"/>
              <a:ea typeface="游ゴシック Medium" panose="020B0500000000000000" pitchFamily="50" charset="-128"/>
            </a:endParaRPr>
          </a:p>
          <a:p>
            <a:pPr marL="9525" indent="-9525">
              <a:spcBef>
                <a:spcPts val="1000"/>
              </a:spcBef>
              <a:buFont typeface="Wingdings 2" pitchFamily="18" charset="2"/>
              <a:buNone/>
            </a:pPr>
            <a:r>
              <a:rPr lang="en-US" altLang="ja-JP" sz="1800" dirty="0">
                <a:latin typeface="游ゴシック Medium" panose="020B0500000000000000" pitchFamily="50" charset="-128"/>
                <a:ea typeface="游ゴシック Medium" panose="020B0500000000000000" pitchFamily="50" charset="-128"/>
              </a:rPr>
              <a:t>[1]</a:t>
            </a:r>
            <a:r>
              <a:rPr lang="ja-JP" altLang="en-US" sz="1800" dirty="0">
                <a:latin typeface="游ゴシック Medium" panose="020B0500000000000000" pitchFamily="50" charset="-128"/>
                <a:ea typeface="游ゴシック Medium" panose="020B0500000000000000" pitchFamily="50" charset="-128"/>
              </a:rPr>
              <a:t>自明性判断において</a:t>
            </a:r>
            <a:r>
              <a:rPr lang="en-US" altLang="ja-JP" sz="1800" dirty="0">
                <a:latin typeface="游ゴシック Medium" panose="020B0500000000000000" pitchFamily="50" charset="-128"/>
                <a:ea typeface="游ゴシック Medium" panose="020B0500000000000000" pitchFamily="50" charset="-128"/>
              </a:rPr>
              <a:t>TSM</a:t>
            </a:r>
            <a:r>
              <a:rPr lang="en-US" sz="1800" dirty="0">
                <a:latin typeface="游ゴシック Medium" panose="020B0500000000000000" pitchFamily="50" charset="-128"/>
                <a:ea typeface="游ゴシック Medium" panose="020B0500000000000000" pitchFamily="50" charset="-128"/>
              </a:rPr>
              <a:t>テストの適用自体は否定されない</a:t>
            </a:r>
            <a:r>
              <a:rPr lang="en-US" altLang="ja-JP" sz="1800" dirty="0">
                <a:latin typeface="游ゴシック Medium" panose="020B0500000000000000" pitchFamily="50" charset="-128"/>
                <a:ea typeface="游ゴシック Medium" panose="020B0500000000000000" pitchFamily="50" charset="-128"/>
              </a:rPr>
              <a:t>(</a:t>
            </a:r>
            <a:r>
              <a:rPr lang="en-US" sz="1800" u="sng" dirty="0" err="1">
                <a:latin typeface="游ゴシック Medium" panose="020B0500000000000000" pitchFamily="50" charset="-128"/>
                <a:ea typeface="游ゴシック Medium" panose="020B0500000000000000" pitchFamily="50" charset="-128"/>
              </a:rPr>
              <a:t>後知恵に基づく分析を回避するために</a:t>
            </a:r>
            <a:r>
              <a:rPr lang="en-US" altLang="ja-JP" sz="1800" u="sng" dirty="0" err="1">
                <a:latin typeface="游ゴシック Medium" panose="020B0500000000000000" pitchFamily="50" charset="-128"/>
                <a:ea typeface="游ゴシック Medium" panose="020B0500000000000000" pitchFamily="50" charset="-128"/>
              </a:rPr>
              <a:t>TSM</a:t>
            </a:r>
            <a:r>
              <a:rPr lang="ja-JP" altLang="en-US" sz="1800" u="sng" dirty="0">
                <a:latin typeface="游ゴシック Medium" panose="020B0500000000000000" pitchFamily="50" charset="-128"/>
                <a:ea typeface="游ゴシック Medium" panose="020B0500000000000000" pitchFamily="50" charset="-128"/>
              </a:rPr>
              <a:t>テストは有効ではある</a:t>
            </a:r>
            <a:r>
              <a:rPr lang="en-US" altLang="ja-JP" sz="1800" dirty="0">
                <a:latin typeface="游ゴシック Medium" panose="020B0500000000000000" pitchFamily="50" charset="-128"/>
                <a:ea typeface="游ゴシック Medium" panose="020B0500000000000000" pitchFamily="50" charset="-128"/>
              </a:rPr>
              <a:t>) </a:t>
            </a:r>
            <a:r>
              <a:rPr lang="ja-JP" altLang="en-US" sz="1800" dirty="0">
                <a:latin typeface="游ゴシック Medium" panose="020B0500000000000000" pitchFamily="50" charset="-128"/>
                <a:ea typeface="游ゴシック Medium" panose="020B0500000000000000" pitchFamily="50" charset="-128"/>
              </a:rPr>
              <a:t>；</a:t>
            </a:r>
          </a:p>
          <a:p>
            <a:pPr marL="9525" indent="-9525">
              <a:spcBef>
                <a:spcPts val="1000"/>
              </a:spcBef>
              <a:buFont typeface="Wingdings 2" pitchFamily="18" charset="2"/>
              <a:buNone/>
            </a:pPr>
            <a:r>
              <a:rPr lang="en-US" altLang="ja-JP" sz="1800" dirty="0">
                <a:latin typeface="游ゴシック Medium" panose="020B0500000000000000" pitchFamily="50" charset="-128"/>
                <a:ea typeface="游ゴシック Medium" panose="020B0500000000000000" pitchFamily="50" charset="-128"/>
              </a:rPr>
              <a:t>[2] </a:t>
            </a:r>
            <a:r>
              <a:rPr lang="ja-JP" altLang="en-US" sz="1800" dirty="0">
                <a:latin typeface="游ゴシック Medium" panose="020B0500000000000000" pitchFamily="50" charset="-128"/>
                <a:ea typeface="游ゴシック Medium" panose="020B0500000000000000" pitchFamily="50" charset="-128"/>
              </a:rPr>
              <a:t>自明性判断において</a:t>
            </a:r>
            <a:r>
              <a:rPr lang="en-US" altLang="ja-JP" sz="1800" u="sng" dirty="0">
                <a:latin typeface="游ゴシック Medium" panose="020B0500000000000000" pitchFamily="50" charset="-128"/>
                <a:ea typeface="游ゴシック Medium" panose="020B0500000000000000" pitchFamily="50" charset="-128"/>
              </a:rPr>
              <a:t>TSM</a:t>
            </a:r>
            <a:r>
              <a:rPr lang="en-US" sz="1800" u="sng" dirty="0">
                <a:latin typeface="游ゴシック Medium" panose="020B0500000000000000" pitchFamily="50" charset="-128"/>
                <a:ea typeface="游ゴシック Medium" panose="020B0500000000000000" pitchFamily="50" charset="-128"/>
              </a:rPr>
              <a:t>テストを厳格に硬直的に適用するのは禁止</a:t>
            </a:r>
            <a:r>
              <a:rPr lang="ja-JP" altLang="en-US" sz="1800" dirty="0">
                <a:latin typeface="游ゴシック Medium" panose="020B0500000000000000" pitchFamily="50" charset="-128"/>
                <a:ea typeface="游ゴシック Medium" panose="020B0500000000000000" pitchFamily="50" charset="-128"/>
              </a:rPr>
              <a:t>；</a:t>
            </a:r>
          </a:p>
          <a:p>
            <a:pPr marL="9525" indent="-9525">
              <a:spcBef>
                <a:spcPts val="1000"/>
              </a:spcBef>
              <a:buFont typeface="Wingdings 2" pitchFamily="18" charset="2"/>
              <a:buNone/>
            </a:pPr>
            <a:r>
              <a:rPr lang="en-US" altLang="ja-JP" sz="1800" dirty="0">
                <a:latin typeface="游ゴシック Medium" panose="020B0500000000000000" pitchFamily="50" charset="-128"/>
                <a:ea typeface="游ゴシック Medium" panose="020B0500000000000000" pitchFamily="50" charset="-128"/>
              </a:rPr>
              <a:t>[3] </a:t>
            </a:r>
            <a:r>
              <a:rPr lang="ja-JP" altLang="en-US" sz="1800" dirty="0">
                <a:latin typeface="游ゴシック Medium" panose="020B0500000000000000" pitchFamily="50" charset="-128"/>
                <a:ea typeface="游ゴシック Medium" panose="020B0500000000000000" pitchFamily="50" charset="-128"/>
              </a:rPr>
              <a:t>自明性判断において</a:t>
            </a:r>
            <a:r>
              <a:rPr lang="ja-JP" altLang="en-US" sz="1800" u="sng" dirty="0">
                <a:latin typeface="游ゴシック Medium" panose="020B0500000000000000" pitchFamily="50" charset="-128"/>
                <a:ea typeface="游ゴシック Medium" panose="020B0500000000000000" pitchFamily="50" charset="-128"/>
              </a:rPr>
              <a:t>当業者の一般知識・常識</a:t>
            </a:r>
            <a:r>
              <a:rPr lang="ja-JP" altLang="en-US" sz="1800" dirty="0">
                <a:latin typeface="游ゴシック Medium" panose="020B0500000000000000" pitchFamily="50" charset="-128"/>
                <a:ea typeface="游ゴシック Medium" panose="020B0500000000000000" pitchFamily="50" charset="-128"/>
              </a:rPr>
              <a:t>を考慮に入れること；　</a:t>
            </a:r>
          </a:p>
          <a:p>
            <a:pPr marL="9525" indent="-9525">
              <a:spcBef>
                <a:spcPts val="1000"/>
              </a:spcBef>
              <a:buFont typeface="Wingdings 2" pitchFamily="18" charset="2"/>
              <a:buNone/>
            </a:pPr>
            <a:r>
              <a:rPr lang="ja-JP" altLang="en-US" sz="1600" dirty="0">
                <a:latin typeface="游ゴシック Medium" panose="020B0500000000000000" pitchFamily="50" charset="-128"/>
                <a:ea typeface="游ゴシック Medium" panose="020B0500000000000000" pitchFamily="50" charset="-128"/>
              </a:rPr>
              <a:t>	（⇒　</a:t>
            </a:r>
            <a:r>
              <a:rPr lang="en-US" altLang="ja-JP" sz="1600" dirty="0">
                <a:latin typeface="游ゴシック Medium" panose="020B0500000000000000" pitchFamily="50" charset="-128"/>
                <a:ea typeface="游ゴシック Medium" panose="020B0500000000000000" pitchFamily="50" charset="-128"/>
              </a:rPr>
              <a:t>2006</a:t>
            </a:r>
            <a:r>
              <a:rPr lang="en-US" sz="1600" dirty="0">
                <a:latin typeface="游ゴシック Medium" panose="020B0500000000000000" pitchFamily="50" charset="-128"/>
                <a:ea typeface="游ゴシック Medium" panose="020B0500000000000000" pitchFamily="50" charset="-128"/>
              </a:rPr>
              <a:t>年</a:t>
            </a:r>
            <a:r>
              <a:rPr lang="en-US" altLang="ja-JP" sz="1600" dirty="0">
                <a:latin typeface="游ゴシック Medium" panose="020B0500000000000000" pitchFamily="50" charset="-128"/>
                <a:ea typeface="游ゴシック Medium" panose="020B0500000000000000" pitchFamily="50" charset="-128"/>
              </a:rPr>
              <a:t>CAFC</a:t>
            </a:r>
            <a:r>
              <a:rPr lang="en-US" sz="1600" dirty="0">
                <a:latin typeface="游ゴシック Medium" panose="020B0500000000000000" pitchFamily="50" charset="-128"/>
                <a:ea typeface="游ゴシック Medium" panose="020B0500000000000000" pitchFamily="50" charset="-128"/>
              </a:rPr>
              <a:t>判決（</a:t>
            </a:r>
            <a:r>
              <a:rPr lang="en-US" altLang="ja-JP" sz="1600" b="1" dirty="0">
                <a:latin typeface="游ゴシック Medium" panose="020B0500000000000000" pitchFamily="50" charset="-128"/>
                <a:ea typeface="游ゴシック Medium" panose="020B0500000000000000" pitchFamily="50" charset="-128"/>
              </a:rPr>
              <a:t>DyStar</a:t>
            </a:r>
            <a:r>
              <a:rPr lang="en-US" sz="1600" b="1" dirty="0">
                <a:latin typeface="游ゴシック Medium" panose="020B0500000000000000" pitchFamily="50" charset="-128"/>
                <a:ea typeface="游ゴシック Medium" panose="020B0500000000000000" pitchFamily="50" charset="-128"/>
              </a:rPr>
              <a:t>事件</a:t>
            </a:r>
            <a:r>
              <a:rPr lang="ja-JP" altLang="en-US" sz="1600" b="1" dirty="0">
                <a:latin typeface="游ゴシック Medium" panose="020B0500000000000000" pitchFamily="50" charset="-128"/>
                <a:ea typeface="游ゴシック Medium" panose="020B0500000000000000" pitchFamily="50" charset="-128"/>
              </a:rPr>
              <a:t>：</a:t>
            </a:r>
            <a:r>
              <a:rPr lang="en-US" altLang="ja-JP" sz="1600" b="1" dirty="0" err="1">
                <a:latin typeface="游ゴシック Medium" panose="020B0500000000000000" pitchFamily="50" charset="-128"/>
                <a:ea typeface="游ゴシック Medium" panose="020B0500000000000000" pitchFamily="50" charset="-128"/>
              </a:rPr>
              <a:t>DyStar</a:t>
            </a:r>
            <a:r>
              <a:rPr lang="en-US" altLang="ja-JP" sz="1600" b="1" dirty="0">
                <a:latin typeface="游ゴシック Medium" panose="020B0500000000000000" pitchFamily="50" charset="-128"/>
                <a:ea typeface="游ゴシック Medium" panose="020B0500000000000000" pitchFamily="50" charset="-128"/>
              </a:rPr>
              <a:t> </a:t>
            </a:r>
            <a:r>
              <a:rPr lang="en-US" altLang="ja-JP" sz="1600" b="1" dirty="0" err="1">
                <a:latin typeface="游ゴシック Medium" panose="020B0500000000000000" pitchFamily="50" charset="-128"/>
                <a:ea typeface="游ゴシック Medium" panose="020B0500000000000000" pitchFamily="50" charset="-128"/>
              </a:rPr>
              <a:t>Textifarben</a:t>
            </a:r>
            <a:r>
              <a:rPr lang="en-US" altLang="ja-JP" sz="1600" b="1" dirty="0">
                <a:latin typeface="游ゴシック Medium" panose="020B0500000000000000" pitchFamily="50" charset="-128"/>
                <a:ea typeface="游ゴシック Medium" panose="020B0500000000000000" pitchFamily="50" charset="-128"/>
              </a:rPr>
              <a:t> GmbH v. H. Patrick Co.</a:t>
            </a:r>
            <a:r>
              <a:rPr lang="en-US" sz="1600" dirty="0">
                <a:latin typeface="游ゴシック Medium" panose="020B0500000000000000" pitchFamily="50" charset="-128"/>
                <a:ea typeface="游ゴシック Medium" panose="020B0500000000000000" pitchFamily="50" charset="-128"/>
              </a:rPr>
              <a:t>）で皮肉にも</a:t>
            </a:r>
            <a:r>
              <a:rPr lang="en-US" altLang="ja-JP" sz="1600" dirty="0">
                <a:latin typeface="游ゴシック Medium" panose="020B0500000000000000" pitchFamily="50" charset="-128"/>
                <a:ea typeface="游ゴシック Medium" panose="020B0500000000000000" pitchFamily="50" charset="-128"/>
              </a:rPr>
              <a:t>CAFC</a:t>
            </a:r>
            <a:r>
              <a:rPr lang="en-US" sz="1600" dirty="0">
                <a:latin typeface="游ゴシック Medium" panose="020B0500000000000000" pitchFamily="50" charset="-128"/>
                <a:ea typeface="游ゴシック Medium" panose="020B0500000000000000" pitchFamily="50" charset="-128"/>
              </a:rPr>
              <a:t>が既に判示している</a:t>
            </a:r>
            <a:r>
              <a:rPr lang="ja-JP" altLang="en-US" sz="1600" dirty="0">
                <a:latin typeface="游ゴシック Medium" panose="020B0500000000000000" pitchFamily="50" charset="-128"/>
                <a:ea typeface="游ゴシック Medium" panose="020B0500000000000000" pitchFamily="50" charset="-128"/>
              </a:rPr>
              <a:t>）</a:t>
            </a:r>
          </a:p>
          <a:p>
            <a:pPr marL="9525" indent="-9525">
              <a:spcBef>
                <a:spcPts val="1000"/>
              </a:spcBef>
              <a:buFont typeface="Wingdings 2" pitchFamily="18" charset="2"/>
              <a:buNone/>
            </a:pPr>
            <a:r>
              <a:rPr lang="en-US" altLang="ja-JP" sz="1800" dirty="0">
                <a:latin typeface="游ゴシック Medium" panose="020B0500000000000000" pitchFamily="50" charset="-128"/>
                <a:ea typeface="游ゴシック Medium" panose="020B0500000000000000" pitchFamily="50" charset="-128"/>
              </a:rPr>
              <a:t>[4] </a:t>
            </a:r>
            <a:r>
              <a:rPr lang="ja-JP" altLang="en-US" sz="1800" dirty="0">
                <a:latin typeface="游ゴシック Medium" panose="020B0500000000000000" pitchFamily="50" charset="-128"/>
                <a:ea typeface="游ゴシック Medium" panose="020B0500000000000000" pitchFamily="50" charset="-128"/>
              </a:rPr>
              <a:t>今回の最高裁判決は自明性を否定するために相乗効果（</a:t>
            </a:r>
            <a:r>
              <a:rPr lang="en-US" altLang="ja-JP" sz="1800" dirty="0">
                <a:latin typeface="游ゴシック Medium" panose="020B0500000000000000" pitchFamily="50" charset="-128"/>
                <a:ea typeface="游ゴシック Medium" panose="020B0500000000000000" pitchFamily="50" charset="-128"/>
              </a:rPr>
              <a:t>Synergy Effect</a:t>
            </a:r>
            <a:r>
              <a:rPr lang="en-US" sz="1800" dirty="0">
                <a:latin typeface="游ゴシック Medium" panose="020B0500000000000000" pitchFamily="50" charset="-128"/>
                <a:ea typeface="游ゴシック Medium" panose="020B0500000000000000" pitchFamily="50" charset="-128"/>
              </a:rPr>
              <a:t>）</a:t>
            </a:r>
            <a:r>
              <a:rPr lang="ja-JP" altLang="en-US" sz="1800" dirty="0">
                <a:latin typeface="游ゴシック Medium" panose="020B0500000000000000" pitchFamily="50" charset="-128"/>
                <a:ea typeface="游ゴシック Medium" panose="020B0500000000000000" pitchFamily="50" charset="-128"/>
              </a:rPr>
              <a:t>を挙証する必要性を明示していないが、公知技術の組み合わせによって周知で</a:t>
            </a:r>
            <a:r>
              <a:rPr lang="ja-JP" altLang="en-US" sz="1800" u="sng" dirty="0">
                <a:latin typeface="游ゴシック Medium" panose="020B0500000000000000" pitchFamily="50" charset="-128"/>
                <a:ea typeface="游ゴシック Medium" panose="020B0500000000000000" pitchFamily="50" charset="-128"/>
              </a:rPr>
              <a:t>予期される結果しか出せない場合には自明と判断される</a:t>
            </a:r>
            <a:r>
              <a:rPr lang="ja-JP" altLang="en-US" sz="1800" dirty="0">
                <a:latin typeface="游ゴシック Medium" panose="020B0500000000000000" pitchFamily="50" charset="-128"/>
                <a:ea typeface="游ゴシック Medium" panose="020B0500000000000000" pitchFamily="50" charset="-128"/>
              </a:rPr>
              <a:t>であろうと述べている； </a:t>
            </a:r>
          </a:p>
          <a:p>
            <a:pPr marL="9525" indent="-9525">
              <a:spcBef>
                <a:spcPts val="1000"/>
              </a:spcBef>
              <a:buFont typeface="Wingdings 2" pitchFamily="18" charset="2"/>
              <a:buNone/>
            </a:pPr>
            <a:r>
              <a:rPr lang="en-US" altLang="ja-JP" sz="1800" dirty="0">
                <a:latin typeface="游ゴシック Medium" panose="020B0500000000000000" pitchFamily="50" charset="-128"/>
                <a:ea typeface="游ゴシック Medium" panose="020B0500000000000000" pitchFamily="50" charset="-128"/>
              </a:rPr>
              <a:t>[5)]</a:t>
            </a:r>
            <a:r>
              <a:rPr lang="ja-JP" altLang="en-US" sz="1800" u="sng" dirty="0">
                <a:latin typeface="游ゴシック Medium" panose="020B0500000000000000" pitchFamily="50" charset="-128"/>
                <a:ea typeface="游ゴシック Medium" panose="020B0500000000000000" pitchFamily="50" charset="-128"/>
              </a:rPr>
              <a:t>当業者にとっての自明性であって、発明者による自明性ではない</a:t>
            </a:r>
            <a:r>
              <a:rPr lang="ja-JP" altLang="en-US" sz="1800" dirty="0">
                <a:latin typeface="游ゴシック Medium" panose="020B0500000000000000" pitchFamily="50" charset="-128"/>
                <a:ea typeface="游ゴシック Medium" panose="020B0500000000000000" pitchFamily="50" charset="-128"/>
              </a:rPr>
              <a:t>； </a:t>
            </a:r>
          </a:p>
          <a:p>
            <a:pPr marL="9525" indent="-9525">
              <a:spcBef>
                <a:spcPts val="1000"/>
              </a:spcBef>
              <a:buFont typeface="Wingdings 2" pitchFamily="18" charset="2"/>
              <a:buNone/>
            </a:pPr>
            <a:r>
              <a:rPr lang="en-US" altLang="ja-JP" sz="1800" dirty="0">
                <a:latin typeface="游ゴシック Medium" panose="020B0500000000000000" pitchFamily="50" charset="-128"/>
                <a:ea typeface="游ゴシック Medium" panose="020B0500000000000000" pitchFamily="50" charset="-128"/>
              </a:rPr>
              <a:t>[6] </a:t>
            </a:r>
            <a:r>
              <a:rPr lang="ja-JP" altLang="en-US" sz="1800" u="sng" dirty="0">
                <a:latin typeface="游ゴシック Medium" panose="020B0500000000000000" pitchFamily="50" charset="-128"/>
                <a:ea typeface="游ゴシック Medium" panose="020B0500000000000000" pitchFamily="50" charset="-128"/>
              </a:rPr>
              <a:t>当業者</a:t>
            </a:r>
            <a:r>
              <a:rPr lang="ja-JP" altLang="en-US" sz="1800" dirty="0">
                <a:latin typeface="游ゴシック Medium" panose="020B0500000000000000" pitchFamily="50" charset="-128"/>
                <a:ea typeface="游ゴシック Medium" panose="020B0500000000000000" pitchFamily="50" charset="-128"/>
              </a:rPr>
              <a:t>とは通常の想像力を備えた人で、</a:t>
            </a:r>
            <a:r>
              <a:rPr lang="ja-JP" altLang="en-US" sz="1800" u="sng" dirty="0">
                <a:latin typeface="游ゴシック Medium" panose="020B0500000000000000" pitchFamily="50" charset="-128"/>
                <a:ea typeface="游ゴシック Medium" panose="020B0500000000000000" pitchFamily="50" charset="-128"/>
              </a:rPr>
              <a:t>ロボットではない</a:t>
            </a:r>
            <a:r>
              <a:rPr lang="ja-JP" altLang="en-US" sz="1800" dirty="0">
                <a:latin typeface="游ゴシック Medium" panose="020B0500000000000000" pitchFamily="50" charset="-128"/>
                <a:ea typeface="游ゴシック Medium" panose="020B0500000000000000" pitchFamily="50" charset="-128"/>
              </a:rPr>
              <a:t>； </a:t>
            </a:r>
          </a:p>
          <a:p>
            <a:pPr>
              <a:buFont typeface="Wingdings 2" pitchFamily="18" charset="2"/>
              <a:buNone/>
            </a:pPr>
            <a:endParaRPr lang="ja-JP" altLang="en-US" sz="1800" dirty="0">
              <a:latin typeface="Arial" charset="0"/>
              <a:ea typeface="ＭＳ Ｐゴシック" charset="-128"/>
            </a:endParaRPr>
          </a:p>
        </p:txBody>
      </p:sp>
      <p:pic>
        <p:nvPicPr>
          <p:cNvPr id="13" name="コンテンツ プレースホルダ 6" descr="125_2506.JPG"/>
          <p:cNvPicPr>
            <a:picLocks noChangeAspect="1"/>
          </p:cNvPicPr>
          <p:nvPr/>
        </p:nvPicPr>
        <p:blipFill>
          <a:blip r:embed="rId2"/>
          <a:srcRect/>
          <a:stretch>
            <a:fillRect/>
          </a:stretch>
        </p:blipFill>
        <p:spPr bwMode="auto">
          <a:xfrm>
            <a:off x="7964090" y="373162"/>
            <a:ext cx="871935" cy="653951"/>
          </a:xfrm>
          <a:prstGeom prst="rect">
            <a:avLst/>
          </a:prstGeom>
          <a:noFill/>
          <a:ln w="9525">
            <a:noFill/>
            <a:miter lim="800000"/>
            <a:headEnd/>
            <a:tailEnd/>
          </a:ln>
        </p:spPr>
      </p:pic>
      <p:sp>
        <p:nvSpPr>
          <p:cNvPr id="6" name="Footer Placeholder 4">
            <a:extLst>
              <a:ext uri="{FF2B5EF4-FFF2-40B4-BE49-F238E27FC236}">
                <a16:creationId xmlns:a16="http://schemas.microsoft.com/office/drawing/2014/main" id="{A1DE2153-EB06-DBCA-A4AB-87D7BCA42A35}"/>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1272017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15F20090-E6B0-441C-94FD-C1DF894BABE6}" type="slidenum">
              <a:rPr lang="ja-JP" altLang="en-US"/>
              <a:pPr>
                <a:defRPr/>
              </a:pPr>
              <a:t>9</a:t>
            </a:fld>
            <a:endParaRPr lang="ja-JP" altLang="en-US" dirty="0"/>
          </a:p>
        </p:txBody>
      </p:sp>
      <p:sp>
        <p:nvSpPr>
          <p:cNvPr id="38916" name="タイトル 1"/>
          <p:cNvSpPr>
            <a:spLocks noGrp="1"/>
          </p:cNvSpPr>
          <p:nvPr>
            <p:ph type="title"/>
          </p:nvPr>
        </p:nvSpPr>
        <p:spPr/>
        <p:txBody>
          <a:bodyPr>
            <a:normAutofit/>
          </a:bodyPr>
          <a:lstStyle/>
          <a:p>
            <a:pPr algn="ctr"/>
            <a:r>
              <a:rPr lang="en-US" altLang="ja-JP" sz="3200" dirty="0">
                <a:solidFill>
                  <a:schemeClr val="tx1"/>
                </a:solidFill>
                <a:latin typeface="Arial" charset="0"/>
              </a:rPr>
              <a:t>[IV] MPEP</a:t>
            </a:r>
            <a:r>
              <a:rPr lang="en-US" altLang="ja-JP" sz="3200" spc="-150" dirty="0">
                <a:solidFill>
                  <a:schemeClr val="tx1"/>
                </a:solidFill>
                <a:latin typeface="Arial" charset="0"/>
              </a:rPr>
              <a:t>§</a:t>
            </a:r>
            <a:r>
              <a:rPr lang="en-US" altLang="ja-JP" sz="3200" dirty="0">
                <a:solidFill>
                  <a:schemeClr val="tx1"/>
                </a:solidFill>
                <a:latin typeface="Arial" charset="0"/>
              </a:rPr>
              <a:t>2143</a:t>
            </a:r>
          </a:p>
        </p:txBody>
      </p:sp>
      <p:sp>
        <p:nvSpPr>
          <p:cNvPr id="38917" name="コンテンツ プレースホルダ 2"/>
          <p:cNvSpPr>
            <a:spLocks noGrp="1"/>
          </p:cNvSpPr>
          <p:nvPr>
            <p:ph sz="quarter" idx="1"/>
          </p:nvPr>
        </p:nvSpPr>
        <p:spPr>
          <a:xfrm>
            <a:off x="990601" y="1371600"/>
            <a:ext cx="7391400" cy="4727575"/>
          </a:xfrm>
        </p:spPr>
        <p:txBody>
          <a:bodyPr/>
          <a:lstStyle/>
          <a:p>
            <a:pPr marL="0" indent="0">
              <a:lnSpc>
                <a:spcPct val="150000"/>
              </a:lnSpc>
              <a:spcBef>
                <a:spcPct val="0"/>
              </a:spcBef>
              <a:spcAft>
                <a:spcPct val="35000"/>
              </a:spcAft>
              <a:buFont typeface="Wingdings 2" pitchFamily="18" charset="2"/>
              <a:buNone/>
            </a:pPr>
            <a:r>
              <a:rPr lang="en-US" altLang="ja-JP" sz="2400" dirty="0">
                <a:latin typeface="メイリオ" panose="020B0604030504040204" pitchFamily="50" charset="-128"/>
                <a:ea typeface="メイリオ" panose="020B0604030504040204" pitchFamily="50" charset="-128"/>
              </a:rPr>
              <a:t>2007</a:t>
            </a:r>
            <a:r>
              <a:rPr lang="ja-JP" altLang="en-US" sz="2400" dirty="0">
                <a:latin typeface="メイリオ" panose="020B0604030504040204" pitchFamily="50" charset="-128"/>
                <a:ea typeface="メイリオ" panose="020B0604030504040204" pitchFamily="50" charset="-128"/>
              </a:rPr>
              <a:t>年の</a:t>
            </a:r>
            <a:r>
              <a:rPr lang="en-US" altLang="ja-JP" sz="2400" dirty="0">
                <a:latin typeface="メイリオ" panose="020B0604030504040204" pitchFamily="50" charset="-128"/>
                <a:ea typeface="メイリオ" panose="020B0604030504040204" pitchFamily="50" charset="-128"/>
              </a:rPr>
              <a:t>KSR</a:t>
            </a:r>
            <a:r>
              <a:rPr lang="ja-JP" altLang="en-US" sz="2400" dirty="0">
                <a:latin typeface="メイリオ" panose="020B0604030504040204" pitchFamily="50" charset="-128"/>
                <a:ea typeface="メイリオ" panose="020B0604030504040204" pitchFamily="50" charset="-128"/>
              </a:rPr>
              <a:t>最高裁判決を受けて、</a:t>
            </a:r>
            <a:r>
              <a:rPr lang="en-US" altLang="ja-JP" sz="2400" dirty="0">
                <a:latin typeface="メイリオ" panose="020B0604030504040204" pitchFamily="50" charset="-128"/>
                <a:ea typeface="メイリオ" panose="020B0604030504040204" pitchFamily="50" charset="-128"/>
              </a:rPr>
              <a:t>2008</a:t>
            </a:r>
            <a:r>
              <a:rPr lang="ja-JP" altLang="en-US" sz="2400" dirty="0">
                <a:latin typeface="メイリオ" panose="020B0604030504040204" pitchFamily="50" charset="-128"/>
                <a:ea typeface="メイリオ" panose="020B0604030504040204" pitchFamily="50" charset="-128"/>
              </a:rPr>
              <a:t>年</a:t>
            </a:r>
            <a:r>
              <a:rPr lang="en-US" altLang="ja-JP" sz="2400" dirty="0">
                <a:latin typeface="メイリオ" panose="020B0604030504040204" pitchFamily="50" charset="-128"/>
                <a:ea typeface="メイリオ" panose="020B0604030504040204" pitchFamily="50" charset="-128"/>
              </a:rPr>
              <a:t>8</a:t>
            </a:r>
            <a:r>
              <a:rPr lang="ja-JP" altLang="en-US" sz="2400" dirty="0">
                <a:latin typeface="メイリオ" panose="020B0604030504040204" pitchFamily="50" charset="-128"/>
                <a:ea typeface="メイリオ" panose="020B0604030504040204" pitchFamily="50" charset="-128"/>
              </a:rPr>
              <a:t>月版</a:t>
            </a:r>
            <a:r>
              <a:rPr lang="en-US" altLang="ja-JP" sz="2400" dirty="0">
                <a:latin typeface="メイリオ" panose="020B0604030504040204" pitchFamily="50" charset="-128"/>
                <a:ea typeface="メイリオ" panose="020B0604030504040204" pitchFamily="50" charset="-128"/>
              </a:rPr>
              <a:t>MPEP(</a:t>
            </a:r>
            <a:r>
              <a:rPr lang="ja-JP" altLang="en-US" sz="2400" dirty="0">
                <a:latin typeface="メイリオ" panose="020B0604030504040204" pitchFamily="50" charset="-128"/>
                <a:ea typeface="メイリオ" panose="020B0604030504040204" pitchFamily="50" charset="-128"/>
              </a:rPr>
              <a:t>審査便覧</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によって</a:t>
            </a:r>
            <a:r>
              <a:rPr lang="en-US" altLang="ja-JP" sz="2400" spc="-150" dirty="0">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2143</a:t>
            </a:r>
            <a:r>
              <a:rPr lang="ja-JP" altLang="en-US" sz="2400" dirty="0">
                <a:latin typeface="メイリオ" panose="020B0604030504040204" pitchFamily="50" charset="-128"/>
                <a:ea typeface="メイリオ" panose="020B0604030504040204" pitchFamily="50" charset="-128"/>
              </a:rPr>
              <a:t>の内容が大幅に改訂された。　</a:t>
            </a:r>
            <a:endParaRPr lang="en-US" altLang="ja-JP" sz="2400" dirty="0">
              <a:latin typeface="メイリオ" panose="020B0604030504040204" pitchFamily="50" charset="-128"/>
              <a:ea typeface="メイリオ" panose="020B0604030504040204" pitchFamily="50" charset="-128"/>
            </a:endParaRPr>
          </a:p>
          <a:p>
            <a:pPr marL="0" indent="0">
              <a:lnSpc>
                <a:spcPct val="150000"/>
              </a:lnSpc>
              <a:spcBef>
                <a:spcPct val="0"/>
              </a:spcBef>
              <a:spcAft>
                <a:spcPct val="35000"/>
              </a:spcAft>
              <a:buFont typeface="Wingdings 2" pitchFamily="18" charset="2"/>
              <a:buNone/>
            </a:pPr>
            <a:r>
              <a:rPr lang="ja-JP" altLang="en-US" sz="2400" dirty="0">
                <a:latin typeface="メイリオ" panose="020B0604030504040204" pitchFamily="50" charset="-128"/>
                <a:ea typeface="メイリオ" panose="020B0604030504040204" pitchFamily="50" charset="-128"/>
              </a:rPr>
              <a:t>特に、</a:t>
            </a:r>
            <a:r>
              <a:rPr lang="en-US" altLang="ja-JP" sz="2400" spc="-150" dirty="0">
                <a:latin typeface="メイリオ" panose="020B0604030504040204" pitchFamily="50" charset="-128"/>
                <a:ea typeface="メイリオ" panose="020B0604030504040204" pitchFamily="50" charset="-128"/>
              </a:rPr>
              <a:t> </a:t>
            </a:r>
            <a:r>
              <a:rPr lang="en-US" altLang="ja-JP" sz="2400" spc="-150" dirty="0">
                <a:solidFill>
                  <a:srgbClr val="FF0000"/>
                </a:solidFill>
                <a:latin typeface="メイリオ" panose="020B0604030504040204" pitchFamily="50" charset="-128"/>
                <a:ea typeface="メイリオ" panose="020B0604030504040204" pitchFamily="50" charset="-128"/>
              </a:rPr>
              <a:t>§ </a:t>
            </a:r>
            <a:r>
              <a:rPr lang="en-US" altLang="ja-JP" sz="2400" dirty="0">
                <a:solidFill>
                  <a:srgbClr val="FF0000"/>
                </a:solidFill>
                <a:latin typeface="メイリオ" panose="020B0604030504040204" pitchFamily="50" charset="-128"/>
                <a:ea typeface="メイリオ" panose="020B0604030504040204" pitchFamily="50" charset="-128"/>
              </a:rPr>
              <a:t>2143</a:t>
            </a:r>
            <a:r>
              <a:rPr lang="ja-JP" altLang="en-US" sz="2400" dirty="0">
                <a:solidFill>
                  <a:srgbClr val="FF0000"/>
                </a:solidFill>
                <a:latin typeface="メイリオ" panose="020B0604030504040204" pitchFamily="50" charset="-128"/>
                <a:ea typeface="メイリオ" panose="020B0604030504040204" pitchFamily="50" charset="-128"/>
              </a:rPr>
              <a:t>の冒頭</a:t>
            </a:r>
            <a:r>
              <a:rPr lang="ja-JP" altLang="en-US" sz="2400" dirty="0">
                <a:latin typeface="メイリオ" panose="020B0604030504040204" pitchFamily="50" charset="-128"/>
                <a:ea typeface="メイリオ" panose="020B0604030504040204" pitchFamily="50" charset="-128"/>
              </a:rPr>
              <a:t>の箇所が</a:t>
            </a:r>
            <a:r>
              <a:rPr lang="en-US" altLang="ja-JP" sz="2400" dirty="0">
                <a:latin typeface="メイリオ" panose="020B0604030504040204" pitchFamily="50" charset="-128"/>
                <a:ea typeface="メイリオ" panose="020B0604030504040204" pitchFamily="50" charset="-128"/>
              </a:rPr>
              <a:t>KSR</a:t>
            </a:r>
            <a:r>
              <a:rPr lang="ja-JP" altLang="en-US" sz="2400" dirty="0">
                <a:latin typeface="メイリオ" panose="020B0604030504040204" pitchFamily="50" charset="-128"/>
                <a:ea typeface="メイリオ" panose="020B0604030504040204" pitchFamily="50" charset="-128"/>
              </a:rPr>
              <a:t>最高裁判決を受けて自明の根拠を</a:t>
            </a:r>
            <a:r>
              <a:rPr lang="en-US" altLang="ja-JP" sz="2400" dirty="0">
                <a:latin typeface="メイリオ" panose="020B0604030504040204" pitchFamily="50" charset="-128"/>
                <a:ea typeface="メイリオ" panose="020B0604030504040204" pitchFamily="50" charset="-128"/>
              </a:rPr>
              <a:t>A</a:t>
            </a:r>
            <a:r>
              <a:rPr lang="ja-JP" altLang="en-US" sz="2400" dirty="0">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G</a:t>
            </a:r>
            <a:r>
              <a:rPr lang="ja-JP" altLang="en-US" sz="2400" dirty="0">
                <a:latin typeface="メイリオ" panose="020B0604030504040204" pitchFamily="50" charset="-128"/>
                <a:ea typeface="メイリオ" panose="020B0604030504040204" pitchFamily="50" charset="-128"/>
              </a:rPr>
              <a:t>に置換された。　</a:t>
            </a:r>
            <a:r>
              <a:rPr lang="en-US" altLang="ja-JP" sz="2400" dirty="0">
                <a:latin typeface="メイリオ" panose="020B0604030504040204" pitchFamily="50" charset="-128"/>
                <a:ea typeface="メイリオ" panose="020B0604030504040204" pitchFamily="50" charset="-128"/>
              </a:rPr>
              <a:t> </a:t>
            </a:r>
            <a:endParaRPr lang="ja-JP" altLang="en-US" sz="2400" dirty="0">
              <a:latin typeface="メイリオ" panose="020B0604030504040204" pitchFamily="50" charset="-128"/>
              <a:ea typeface="メイリオ" panose="020B0604030504040204" pitchFamily="50" charset="-128"/>
            </a:endParaRPr>
          </a:p>
          <a:p>
            <a:pPr marL="0" indent="0">
              <a:spcBef>
                <a:spcPct val="0"/>
              </a:spcBef>
              <a:spcAft>
                <a:spcPct val="35000"/>
              </a:spcAft>
              <a:buFont typeface="Wingdings 2" pitchFamily="18" charset="2"/>
              <a:buNone/>
            </a:pPr>
            <a:endParaRPr lang="ja-JP" altLang="en-US" sz="1400" dirty="0">
              <a:latin typeface="Arial" charset="0"/>
              <a:ea typeface="ＭＳ Ｐゴシック" charset="-128"/>
            </a:endParaRPr>
          </a:p>
        </p:txBody>
      </p:sp>
      <p:sp>
        <p:nvSpPr>
          <p:cNvPr id="5" name="Footer Placeholder 4">
            <a:extLst>
              <a:ext uri="{FF2B5EF4-FFF2-40B4-BE49-F238E27FC236}">
                <a16:creationId xmlns:a16="http://schemas.microsoft.com/office/drawing/2014/main" id="{E75F91AA-80E7-64F5-6F35-508D24DA981F}"/>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2032714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15F20090-E6B0-441C-94FD-C1DF894BABE6}" type="slidenum">
              <a:rPr lang="ja-JP" altLang="en-US"/>
              <a:pPr>
                <a:defRPr/>
              </a:pPr>
              <a:t>10</a:t>
            </a:fld>
            <a:endParaRPr lang="ja-JP" altLang="en-US" dirty="0"/>
          </a:p>
        </p:txBody>
      </p:sp>
      <p:sp>
        <p:nvSpPr>
          <p:cNvPr id="38916" name="タイトル 1"/>
          <p:cNvSpPr>
            <a:spLocks noGrp="1"/>
          </p:cNvSpPr>
          <p:nvPr>
            <p:ph type="title"/>
          </p:nvPr>
        </p:nvSpPr>
        <p:spPr/>
        <p:txBody>
          <a:bodyPr>
            <a:normAutofit/>
          </a:bodyPr>
          <a:lstStyle/>
          <a:p>
            <a:pPr algn="ctr"/>
            <a:r>
              <a:rPr lang="en-US" altLang="ja-JP" sz="3200" dirty="0">
                <a:solidFill>
                  <a:schemeClr val="tx1"/>
                </a:solidFill>
                <a:latin typeface="Arial" charset="0"/>
              </a:rPr>
              <a:t>[</a:t>
            </a:r>
            <a:r>
              <a:rPr lang="en-US" altLang="ja-JP" sz="3200" dirty="0">
                <a:latin typeface="Arial" charset="0"/>
              </a:rPr>
              <a:t>IV</a:t>
            </a:r>
            <a:r>
              <a:rPr lang="en-US" altLang="ja-JP" sz="2000" dirty="0">
                <a:solidFill>
                  <a:srgbClr val="FF0000"/>
                </a:solidFill>
                <a:latin typeface="Arial" charset="0"/>
              </a:rPr>
              <a:t>-1</a:t>
            </a:r>
            <a:r>
              <a:rPr lang="en-US" altLang="ja-JP" sz="3200" dirty="0">
                <a:solidFill>
                  <a:schemeClr val="tx1"/>
                </a:solidFill>
                <a:latin typeface="Arial" charset="0"/>
              </a:rPr>
              <a:t>] MPEP2143 </a:t>
            </a:r>
            <a:r>
              <a:rPr lang="en-US" altLang="ja-JP" sz="3200" u="sng" dirty="0">
                <a:solidFill>
                  <a:srgbClr val="FF0000"/>
                </a:solidFill>
                <a:latin typeface="Arial" charset="0"/>
              </a:rPr>
              <a:t>Before</a:t>
            </a:r>
            <a:r>
              <a:rPr lang="en-US" altLang="ja-JP" sz="3200" dirty="0">
                <a:solidFill>
                  <a:schemeClr val="tx1"/>
                </a:solidFill>
                <a:latin typeface="Arial" charset="0"/>
              </a:rPr>
              <a:t> KSR</a:t>
            </a:r>
            <a:endParaRPr lang="en-US" altLang="ja-JP" sz="3200" dirty="0">
              <a:solidFill>
                <a:srgbClr val="FF0000"/>
              </a:solidFill>
              <a:latin typeface="Arial" charset="0"/>
            </a:endParaRPr>
          </a:p>
        </p:txBody>
      </p:sp>
      <p:sp>
        <p:nvSpPr>
          <p:cNvPr id="38917" name="コンテンツ プレースホルダ 2"/>
          <p:cNvSpPr>
            <a:spLocks noGrp="1"/>
          </p:cNvSpPr>
          <p:nvPr>
            <p:ph sz="quarter" idx="1"/>
          </p:nvPr>
        </p:nvSpPr>
        <p:spPr>
          <a:xfrm>
            <a:off x="301625" y="1268760"/>
            <a:ext cx="8504238" cy="5087590"/>
          </a:xfrm>
        </p:spPr>
        <p:txBody>
          <a:bodyPr>
            <a:normAutofit fontScale="77500" lnSpcReduction="20000"/>
          </a:bodyPr>
          <a:lstStyle/>
          <a:p>
            <a:pPr marL="0" indent="0" algn="ctr">
              <a:spcBef>
                <a:spcPct val="0"/>
              </a:spcBef>
              <a:spcAft>
                <a:spcPct val="35000"/>
              </a:spcAft>
              <a:buFont typeface="Wingdings 2" pitchFamily="18" charset="2"/>
              <a:buNone/>
            </a:pPr>
            <a:r>
              <a:rPr lang="en-US" altLang="ja-JP" sz="2400" dirty="0">
                <a:latin typeface="メイリオ" panose="020B0604030504040204" pitchFamily="50" charset="-128"/>
                <a:ea typeface="メイリオ" panose="020B0604030504040204" pitchFamily="50" charset="-128"/>
              </a:rPr>
              <a:t>KSR</a:t>
            </a:r>
            <a:r>
              <a:rPr lang="ja-JP" altLang="en-US" sz="2400" dirty="0">
                <a:latin typeface="メイリオ" panose="020B0604030504040204" pitchFamily="50" charset="-128"/>
                <a:ea typeface="メイリオ" panose="020B0604030504040204" pitchFamily="50" charset="-128"/>
              </a:rPr>
              <a:t>最高裁判決</a:t>
            </a:r>
            <a:r>
              <a:rPr lang="ja-JP" altLang="en-US" sz="2400" b="1" u="sng" dirty="0">
                <a:latin typeface="メイリオ" panose="020B0604030504040204" pitchFamily="50" charset="-128"/>
                <a:ea typeface="メイリオ" panose="020B0604030504040204" pitchFamily="50" charset="-128"/>
              </a:rPr>
              <a:t>以前</a:t>
            </a:r>
            <a:r>
              <a:rPr lang="ja-JP" altLang="en-US" sz="2400" dirty="0">
                <a:latin typeface="メイリオ" panose="020B0604030504040204" pitchFamily="50" charset="-128"/>
                <a:ea typeface="メイリオ" panose="020B0604030504040204" pitchFamily="50" charset="-128"/>
              </a:rPr>
              <a:t>の</a:t>
            </a:r>
            <a:r>
              <a:rPr lang="en-US" altLang="ja-JP" sz="2400" dirty="0">
                <a:latin typeface="メイリオ" panose="020B0604030504040204" pitchFamily="50" charset="-128"/>
                <a:ea typeface="メイリオ" panose="020B0604030504040204" pitchFamily="50" charset="-128"/>
              </a:rPr>
              <a:t>MPEP2143</a:t>
            </a:r>
            <a:r>
              <a:rPr lang="ja-JP" altLang="en-US" sz="2400" dirty="0">
                <a:latin typeface="メイリオ" panose="020B0604030504040204" pitchFamily="50" charset="-128"/>
                <a:ea typeface="メイリオ" panose="020B0604030504040204" pitchFamily="50" charset="-128"/>
              </a:rPr>
              <a:t>の</a:t>
            </a:r>
            <a:r>
              <a:rPr lang="ja-JP" altLang="en-US" sz="2400" b="1" dirty="0">
                <a:latin typeface="メイリオ" panose="020B0604030504040204" pitchFamily="50" charset="-128"/>
                <a:ea typeface="メイリオ" panose="020B0604030504040204" pitchFamily="50" charset="-128"/>
              </a:rPr>
              <a:t>冒頭</a:t>
            </a:r>
            <a:endParaRPr lang="en-US" altLang="ja-JP" sz="2400" b="1" dirty="0">
              <a:latin typeface="メイリオ" panose="020B0604030504040204" pitchFamily="50" charset="-128"/>
              <a:ea typeface="メイリオ" panose="020B0604030504040204" pitchFamily="50" charset="-128"/>
            </a:endParaRPr>
          </a:p>
          <a:p>
            <a:pPr marL="0" indent="0" algn="ctr">
              <a:spcBef>
                <a:spcPct val="0"/>
              </a:spcBef>
              <a:spcAft>
                <a:spcPct val="35000"/>
              </a:spcAft>
              <a:buFont typeface="Wingdings 2" pitchFamily="18" charset="2"/>
              <a:buNone/>
            </a:pPr>
            <a:r>
              <a:rPr lang="en-US" altLang="ja-JP" sz="1700" dirty="0"/>
              <a:t>To establish a prima facie case of obviousness, </a:t>
            </a:r>
            <a:r>
              <a:rPr lang="en-US" altLang="ja-JP" sz="1700" b="1" dirty="0">
                <a:solidFill>
                  <a:srgbClr val="FF0000"/>
                </a:solidFill>
              </a:rPr>
              <a:t>three basic criteria </a:t>
            </a:r>
            <a:r>
              <a:rPr lang="en-US" altLang="ja-JP" sz="1700" dirty="0">
                <a:solidFill>
                  <a:srgbClr val="FF0000"/>
                </a:solidFill>
              </a:rPr>
              <a:t>must be met</a:t>
            </a:r>
            <a:r>
              <a:rPr lang="en-US" altLang="ja-JP" sz="1700" dirty="0"/>
              <a:t>. </a:t>
            </a:r>
            <a:r>
              <a:rPr lang="en-US" altLang="ja-JP" sz="1700" b="1" dirty="0">
                <a:solidFill>
                  <a:srgbClr val="FF0000"/>
                </a:solidFill>
              </a:rPr>
              <a:t>First</a:t>
            </a:r>
            <a:r>
              <a:rPr lang="en-US" altLang="ja-JP" sz="1700" dirty="0"/>
              <a:t>, there must be some suggestion or motivation, either in the references themselves or in the knowledge generally available to one of ordinary skill in the art, to modify the reference or to combine reference teachings. </a:t>
            </a:r>
            <a:r>
              <a:rPr lang="en-US" altLang="ja-JP" sz="1700" b="1" dirty="0">
                <a:solidFill>
                  <a:srgbClr val="FF0000"/>
                </a:solidFill>
              </a:rPr>
              <a:t>Second</a:t>
            </a:r>
            <a:r>
              <a:rPr lang="en-US" altLang="ja-JP" sz="1700" dirty="0"/>
              <a:t>, there must be a reasonable expectation of success. </a:t>
            </a:r>
            <a:r>
              <a:rPr lang="en-US" altLang="ja-JP" sz="1700" b="1" dirty="0">
                <a:solidFill>
                  <a:srgbClr val="FF0000"/>
                </a:solidFill>
              </a:rPr>
              <a:t>Finally</a:t>
            </a:r>
            <a:r>
              <a:rPr lang="en-US" altLang="ja-JP" sz="1700" dirty="0"/>
              <a:t>, the prior art reference (or references when combined) must teach or suggest all the claim limitations.</a:t>
            </a:r>
            <a:endParaRPr lang="ja-JP" altLang="en-US" sz="1700" dirty="0">
              <a:latin typeface="メイリオ" panose="020B0604030504040204" pitchFamily="50" charset="-128"/>
              <a:ea typeface="メイリオ" panose="020B0604030504040204" pitchFamily="50" charset="-128"/>
            </a:endParaRPr>
          </a:p>
          <a:p>
            <a:pPr marL="0" indent="0">
              <a:lnSpc>
                <a:spcPct val="150000"/>
              </a:lnSpc>
              <a:spcBef>
                <a:spcPct val="0"/>
              </a:spcBef>
              <a:spcAft>
                <a:spcPct val="35000"/>
              </a:spcAft>
              <a:buFont typeface="Wingdings 2" pitchFamily="18" charset="2"/>
              <a:buNone/>
            </a:pPr>
            <a:r>
              <a:rPr lang="en-US" altLang="ja-JP" sz="1800" b="1" u="sng" dirty="0">
                <a:solidFill>
                  <a:srgbClr val="0000FF"/>
                </a:solidFill>
                <a:latin typeface="メイリオ" panose="020B0604030504040204" pitchFamily="50" charset="-128"/>
                <a:ea typeface="メイリオ" panose="020B0604030504040204" pitchFamily="50" charset="-128"/>
              </a:rPr>
              <a:t>MPEP 2143</a:t>
            </a:r>
            <a:r>
              <a:rPr lang="en-US" altLang="ja-JP" sz="1800" dirty="0">
                <a:latin typeface="メイリオ" panose="020B0604030504040204" pitchFamily="50" charset="-128"/>
                <a:ea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rPr>
              <a:t>　　</a:t>
            </a:r>
            <a:r>
              <a:rPr lang="en-US" altLang="ja-JP" sz="1800" dirty="0">
                <a:latin typeface="メイリオ" panose="020B0604030504040204" pitchFamily="50" charset="-128"/>
                <a:ea typeface="メイリオ" panose="020B0604030504040204" pitchFamily="50" charset="-128"/>
              </a:rPr>
              <a:t>『</a:t>
            </a:r>
            <a:r>
              <a:rPr lang="ja-JP" altLang="en-US" sz="1800" b="1" u="sng" dirty="0">
                <a:latin typeface="メイリオ" panose="020B0604030504040204" pitchFamily="50" charset="-128"/>
                <a:ea typeface="メイリオ" panose="020B0604030504040204" pitchFamily="50" charset="-128"/>
              </a:rPr>
              <a:t>一応の自明性拒絶</a:t>
            </a:r>
            <a:r>
              <a:rPr lang="en-US" altLang="ja-JP" sz="1800" dirty="0">
                <a:latin typeface="メイリオ" panose="020B0604030504040204" pitchFamily="50" charset="-128"/>
                <a:ea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rPr>
              <a:t>の要件 </a:t>
            </a:r>
          </a:p>
          <a:p>
            <a:pPr marL="0" indent="0">
              <a:lnSpc>
                <a:spcPct val="150000"/>
              </a:lnSpc>
              <a:spcBef>
                <a:spcPct val="0"/>
              </a:spcBef>
              <a:spcAft>
                <a:spcPct val="35000"/>
              </a:spcAft>
              <a:buFont typeface="Wingdings 2" pitchFamily="18" charset="2"/>
              <a:buNone/>
            </a:pPr>
            <a:r>
              <a:rPr lang="ja-JP" altLang="en-US" sz="1800" dirty="0">
                <a:latin typeface="メイリオ" panose="020B0604030504040204" pitchFamily="50" charset="-128"/>
                <a:ea typeface="メイリオ" panose="020B0604030504040204" pitchFamily="50" charset="-128"/>
              </a:rPr>
              <a:t>審査官が</a:t>
            </a:r>
            <a:r>
              <a:rPr lang="en-US" altLang="ja-JP" sz="1800" dirty="0">
                <a:latin typeface="メイリオ" panose="020B0604030504040204" pitchFamily="50" charset="-128"/>
                <a:ea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rPr>
              <a:t>一応の自明性拒絶</a:t>
            </a:r>
            <a:r>
              <a:rPr lang="en-US" altLang="ja-JP" sz="1800" dirty="0">
                <a:latin typeface="メイリオ" panose="020B0604030504040204" pitchFamily="50" charset="-128"/>
                <a:ea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rPr>
              <a:t>をするときには： </a:t>
            </a:r>
          </a:p>
          <a:p>
            <a:pPr marL="0" indent="0">
              <a:lnSpc>
                <a:spcPct val="150000"/>
              </a:lnSpc>
              <a:spcBef>
                <a:spcPct val="0"/>
              </a:spcBef>
              <a:spcAft>
                <a:spcPct val="35000"/>
              </a:spcAft>
              <a:buFont typeface="Wingdings 2" pitchFamily="18" charset="2"/>
              <a:buNone/>
            </a:pPr>
            <a:r>
              <a:rPr lang="ja-JP" altLang="en-US" sz="1800" b="1" dirty="0">
                <a:solidFill>
                  <a:srgbClr val="FF0000"/>
                </a:solidFill>
                <a:latin typeface="メイリオ" panose="020B0604030504040204" pitchFamily="50" charset="-128"/>
                <a:ea typeface="メイリオ" panose="020B0604030504040204" pitchFamily="50" charset="-128"/>
              </a:rPr>
              <a:t>第</a:t>
            </a:r>
            <a:r>
              <a:rPr lang="en-US" altLang="ja-JP" sz="1800" b="1" dirty="0">
                <a:solidFill>
                  <a:srgbClr val="FF0000"/>
                </a:solidFill>
                <a:latin typeface="メイリオ" panose="020B0604030504040204" pitchFamily="50" charset="-128"/>
                <a:ea typeface="メイリオ" panose="020B0604030504040204" pitchFamily="50" charset="-128"/>
              </a:rPr>
              <a:t>1</a:t>
            </a:r>
            <a:r>
              <a:rPr lang="ja-JP" altLang="en-US" sz="1800" b="1" dirty="0">
                <a:solidFill>
                  <a:srgbClr val="FF0000"/>
                </a:solidFill>
                <a:latin typeface="メイリオ" panose="020B0604030504040204" pitchFamily="50" charset="-128"/>
                <a:ea typeface="メイリオ" panose="020B0604030504040204" pitchFamily="50" charset="-128"/>
              </a:rPr>
              <a:t>要件</a:t>
            </a:r>
            <a:r>
              <a:rPr lang="en-US" sz="1800" b="1" dirty="0">
                <a:solidFill>
                  <a:srgbClr val="FF0000"/>
                </a:solidFill>
                <a:latin typeface="メイリオ" panose="020B0604030504040204" pitchFamily="50" charset="-128"/>
                <a:ea typeface="メイリオ" panose="020B0604030504040204" pitchFamily="50" charset="-128"/>
              </a:rPr>
              <a:t> </a:t>
            </a:r>
            <a:r>
              <a:rPr lang="en-US" sz="1800" b="1" dirty="0">
                <a:latin typeface="メイリオ" panose="020B0604030504040204" pitchFamily="50" charset="-128"/>
                <a:ea typeface="メイリオ" panose="020B0604030504040204" pitchFamily="50" charset="-128"/>
              </a:rPr>
              <a:t>(MPEP2143.01)：Suggestion or Motivation to Modify the References</a:t>
            </a:r>
          </a:p>
          <a:p>
            <a:pPr marL="0" indent="0">
              <a:lnSpc>
                <a:spcPct val="150000"/>
              </a:lnSpc>
              <a:spcBef>
                <a:spcPct val="0"/>
              </a:spcBef>
              <a:spcAft>
                <a:spcPct val="35000"/>
              </a:spcAft>
              <a:buFont typeface="Wingdings 2" pitchFamily="18" charset="2"/>
              <a:buNone/>
            </a:pPr>
            <a:r>
              <a:rPr lang="en-US" sz="1800" dirty="0" err="1">
                <a:latin typeface="メイリオ" panose="020B0604030504040204" pitchFamily="50" charset="-128"/>
                <a:ea typeface="メイリオ" panose="020B0604030504040204" pitchFamily="50" charset="-128"/>
              </a:rPr>
              <a:t>先行技術を</a:t>
            </a:r>
            <a:r>
              <a:rPr lang="ja-JP" altLang="en-US" sz="1800" dirty="0">
                <a:latin typeface="メイリオ" panose="020B0604030504040204" pitchFamily="50" charset="-128"/>
                <a:ea typeface="メイリオ" panose="020B0604030504040204" pitchFamily="50" charset="-128"/>
              </a:rPr>
              <a:t>、変更</a:t>
            </a:r>
            <a:r>
              <a:rPr lang="en-US" sz="1800" dirty="0">
                <a:latin typeface="メイリオ" panose="020B0604030504040204" pitchFamily="50" charset="-128"/>
                <a:ea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rPr>
              <a:t>或いは、</a:t>
            </a:r>
            <a:r>
              <a:rPr lang="en-US" sz="1800" dirty="0">
                <a:latin typeface="メイリオ" panose="020B0604030504040204" pitchFamily="50" charset="-128"/>
                <a:ea typeface="メイリオ" panose="020B0604030504040204" pitchFamily="50" charset="-128"/>
              </a:rPr>
              <a:t>先行技術文献の教示内容を組合わせるということに対する「</a:t>
            </a:r>
            <a:r>
              <a:rPr lang="en-US" sz="1800" b="1" dirty="0">
                <a:latin typeface="メイリオ" panose="020B0604030504040204" pitchFamily="50" charset="-128"/>
                <a:ea typeface="メイリオ" panose="020B0604030504040204" pitchFamily="50" charset="-128"/>
              </a:rPr>
              <a:t>示唆</a:t>
            </a:r>
            <a:r>
              <a:rPr lang="en-US" sz="1800" dirty="0">
                <a:latin typeface="メイリオ" panose="020B0604030504040204" pitchFamily="50" charset="-128"/>
                <a:ea typeface="メイリオ" panose="020B0604030504040204" pitchFamily="50" charset="-128"/>
              </a:rPr>
              <a:t>」或いは「</a:t>
            </a:r>
            <a:r>
              <a:rPr lang="en-US" sz="1800" b="1" dirty="0">
                <a:latin typeface="メイリオ" panose="020B0604030504040204" pitchFamily="50" charset="-128"/>
                <a:ea typeface="メイリオ" panose="020B0604030504040204" pitchFamily="50" charset="-128"/>
              </a:rPr>
              <a:t>動機</a:t>
            </a:r>
            <a:r>
              <a:rPr lang="en-US" sz="1800" dirty="0">
                <a:latin typeface="メイリオ" panose="020B0604030504040204" pitchFamily="50" charset="-128"/>
                <a:ea typeface="メイリオ" panose="020B0604030504040204" pitchFamily="50" charset="-128"/>
              </a:rPr>
              <a:t>」が先行技術文献、或いは、</a:t>
            </a:r>
            <a:r>
              <a:rPr lang="en-US" sz="1800" b="1" dirty="0">
                <a:latin typeface="メイリオ" panose="020B0604030504040204" pitchFamily="50" charset="-128"/>
                <a:ea typeface="メイリオ" panose="020B0604030504040204" pitchFamily="50" charset="-128"/>
              </a:rPr>
              <a:t>当業者の知識</a:t>
            </a:r>
            <a:r>
              <a:rPr lang="en-US" sz="1800" dirty="0">
                <a:latin typeface="メイリオ" panose="020B0604030504040204" pitchFamily="50" charset="-128"/>
                <a:ea typeface="メイリオ" panose="020B0604030504040204" pitchFamily="50" charset="-128"/>
              </a:rPr>
              <a:t>で一般的に周知でなければならない。 </a:t>
            </a:r>
            <a:endParaRPr lang="ja-JP" altLang="en-US" sz="1800" dirty="0">
              <a:latin typeface="メイリオ" panose="020B0604030504040204" pitchFamily="50" charset="-128"/>
              <a:ea typeface="メイリオ" panose="020B0604030504040204" pitchFamily="50" charset="-128"/>
            </a:endParaRPr>
          </a:p>
          <a:p>
            <a:pPr marL="0" indent="0">
              <a:lnSpc>
                <a:spcPct val="150000"/>
              </a:lnSpc>
              <a:spcBef>
                <a:spcPct val="0"/>
              </a:spcBef>
              <a:spcAft>
                <a:spcPct val="35000"/>
              </a:spcAft>
              <a:buFont typeface="Wingdings 2" pitchFamily="18" charset="2"/>
              <a:buNone/>
            </a:pPr>
            <a:r>
              <a:rPr lang="ja-JP" altLang="en-US" sz="1800" b="1" dirty="0">
                <a:solidFill>
                  <a:srgbClr val="FF0000"/>
                </a:solidFill>
                <a:latin typeface="メイリオ" panose="020B0604030504040204" pitchFamily="50" charset="-128"/>
                <a:ea typeface="メイリオ" panose="020B0604030504040204" pitchFamily="50" charset="-128"/>
              </a:rPr>
              <a:t>第</a:t>
            </a:r>
            <a:r>
              <a:rPr lang="en-US" altLang="ja-JP" sz="1800" b="1" dirty="0">
                <a:solidFill>
                  <a:srgbClr val="FF0000"/>
                </a:solidFill>
                <a:latin typeface="メイリオ" panose="020B0604030504040204" pitchFamily="50" charset="-128"/>
                <a:ea typeface="メイリオ" panose="020B0604030504040204" pitchFamily="50" charset="-128"/>
              </a:rPr>
              <a:t>2</a:t>
            </a:r>
            <a:r>
              <a:rPr lang="en-US" sz="1800" b="1" dirty="0">
                <a:solidFill>
                  <a:srgbClr val="FF0000"/>
                </a:solidFill>
                <a:latin typeface="メイリオ" panose="020B0604030504040204" pitchFamily="50" charset="-128"/>
                <a:ea typeface="メイリオ" panose="020B0604030504040204" pitchFamily="50" charset="-128"/>
              </a:rPr>
              <a:t>要件 </a:t>
            </a:r>
            <a:r>
              <a:rPr lang="en-US" sz="1800" b="1" dirty="0">
                <a:latin typeface="メイリオ" panose="020B0604030504040204" pitchFamily="50" charset="-128"/>
                <a:ea typeface="メイリオ" panose="020B0604030504040204" pitchFamily="50" charset="-128"/>
              </a:rPr>
              <a:t>(MPEP2143.02)：Reasonable Expectation of Success is Required</a:t>
            </a:r>
          </a:p>
          <a:p>
            <a:pPr marL="0" indent="0">
              <a:lnSpc>
                <a:spcPct val="150000"/>
              </a:lnSpc>
              <a:spcBef>
                <a:spcPct val="0"/>
              </a:spcBef>
              <a:spcAft>
                <a:spcPct val="35000"/>
              </a:spcAft>
              <a:buFont typeface="Wingdings 2" pitchFamily="18" charset="2"/>
              <a:buNone/>
            </a:pPr>
            <a:r>
              <a:rPr lang="ja-JP" altLang="en-US" sz="1800" dirty="0">
                <a:latin typeface="メイリオ" panose="020B0604030504040204" pitchFamily="50" charset="-128"/>
                <a:ea typeface="メイリオ" panose="020B0604030504040204" pitchFamily="50" charset="-128"/>
              </a:rPr>
              <a:t>変更、</a:t>
            </a:r>
            <a:r>
              <a:rPr lang="en-US" sz="1800" dirty="0" err="1">
                <a:latin typeface="メイリオ" panose="020B0604030504040204" pitchFamily="50" charset="-128"/>
                <a:ea typeface="メイリオ" panose="020B0604030504040204" pitchFamily="50" charset="-128"/>
              </a:rPr>
              <a:t>或いは</a:t>
            </a:r>
            <a:r>
              <a:rPr lang="ja-JP" altLang="en-US" sz="1800" dirty="0">
                <a:latin typeface="メイリオ" panose="020B0604030504040204" pitchFamily="50" charset="-128"/>
                <a:ea typeface="メイリオ" panose="020B0604030504040204" pitchFamily="50" charset="-128"/>
              </a:rPr>
              <a:t>、</a:t>
            </a:r>
            <a:r>
              <a:rPr lang="en-US" sz="1800" b="1" dirty="0" err="1">
                <a:latin typeface="メイリオ" panose="020B0604030504040204" pitchFamily="50" charset="-128"/>
                <a:ea typeface="メイリオ" panose="020B0604030504040204" pitchFamily="50" charset="-128"/>
              </a:rPr>
              <a:t>組合わせが成功</a:t>
            </a:r>
            <a:r>
              <a:rPr lang="en-US" sz="1800" dirty="0" err="1">
                <a:latin typeface="メイリオ" panose="020B0604030504040204" pitchFamily="50" charset="-128"/>
                <a:ea typeface="メイリオ" panose="020B0604030504040204" pitchFamily="50" charset="-128"/>
              </a:rPr>
              <a:t>するということが先行技術によって</a:t>
            </a:r>
            <a:r>
              <a:rPr lang="en-US" sz="1800" b="1" dirty="0" err="1">
                <a:latin typeface="メイリオ" panose="020B0604030504040204" pitchFamily="50" charset="-128"/>
                <a:ea typeface="メイリオ" panose="020B0604030504040204" pitchFamily="50" charset="-128"/>
              </a:rPr>
              <a:t>合理的に期待できる</a:t>
            </a:r>
            <a:r>
              <a:rPr lang="en-US" sz="1800" dirty="0" err="1">
                <a:latin typeface="メイリオ" panose="020B0604030504040204" pitchFamily="50" charset="-128"/>
                <a:ea typeface="メイリオ" panose="020B0604030504040204" pitchFamily="50" charset="-128"/>
              </a:rPr>
              <a:t>ものでなければならない</a:t>
            </a:r>
            <a:r>
              <a:rPr lang="en-US" sz="1800" dirty="0">
                <a:latin typeface="メイリオ" panose="020B0604030504040204" pitchFamily="50" charset="-128"/>
                <a:ea typeface="メイリオ" panose="020B0604030504040204" pitchFamily="50" charset="-128"/>
              </a:rPr>
              <a:t>； </a:t>
            </a:r>
            <a:endParaRPr lang="ja-JP" altLang="en-US" sz="1800" dirty="0">
              <a:latin typeface="メイリオ" panose="020B0604030504040204" pitchFamily="50" charset="-128"/>
              <a:ea typeface="メイリオ" panose="020B0604030504040204" pitchFamily="50" charset="-128"/>
            </a:endParaRPr>
          </a:p>
          <a:p>
            <a:pPr marL="0" indent="0">
              <a:lnSpc>
                <a:spcPct val="150000"/>
              </a:lnSpc>
              <a:spcBef>
                <a:spcPct val="0"/>
              </a:spcBef>
              <a:spcAft>
                <a:spcPct val="35000"/>
              </a:spcAft>
              <a:buFont typeface="Wingdings 2" pitchFamily="18" charset="2"/>
              <a:buNone/>
            </a:pPr>
            <a:r>
              <a:rPr lang="ja-JP" altLang="en-US" sz="1800" b="1" dirty="0">
                <a:solidFill>
                  <a:srgbClr val="FF0000"/>
                </a:solidFill>
                <a:latin typeface="メイリオ" panose="020B0604030504040204" pitchFamily="50" charset="-128"/>
                <a:ea typeface="メイリオ" panose="020B0604030504040204" pitchFamily="50" charset="-128"/>
              </a:rPr>
              <a:t>第</a:t>
            </a:r>
            <a:r>
              <a:rPr lang="en-US" altLang="ja-JP" sz="1800" b="1" dirty="0">
                <a:solidFill>
                  <a:srgbClr val="FF0000"/>
                </a:solidFill>
                <a:latin typeface="メイリオ" panose="020B0604030504040204" pitchFamily="50" charset="-128"/>
                <a:ea typeface="メイリオ" panose="020B0604030504040204" pitchFamily="50" charset="-128"/>
              </a:rPr>
              <a:t>3</a:t>
            </a:r>
            <a:r>
              <a:rPr lang="en-US" sz="1800" b="1" dirty="0">
                <a:solidFill>
                  <a:srgbClr val="FF0000"/>
                </a:solidFill>
                <a:latin typeface="メイリオ" panose="020B0604030504040204" pitchFamily="50" charset="-128"/>
                <a:ea typeface="メイリオ" panose="020B0604030504040204" pitchFamily="50" charset="-128"/>
              </a:rPr>
              <a:t>要件 </a:t>
            </a:r>
            <a:r>
              <a:rPr lang="en-US" sz="1800" b="1" dirty="0">
                <a:latin typeface="メイリオ" panose="020B0604030504040204" pitchFamily="50" charset="-128"/>
                <a:ea typeface="メイリオ" panose="020B0604030504040204" pitchFamily="50" charset="-128"/>
              </a:rPr>
              <a:t>(MPEP2143.03)：All Claim Limitations Must Be Taught or Suggested</a:t>
            </a:r>
          </a:p>
          <a:p>
            <a:pPr marL="0" indent="0">
              <a:lnSpc>
                <a:spcPct val="150000"/>
              </a:lnSpc>
              <a:spcBef>
                <a:spcPct val="0"/>
              </a:spcBef>
              <a:spcAft>
                <a:spcPct val="35000"/>
              </a:spcAft>
              <a:buFont typeface="Wingdings 2" pitchFamily="18" charset="2"/>
              <a:buNone/>
            </a:pPr>
            <a:r>
              <a:rPr lang="en-US" sz="1800" dirty="0" err="1">
                <a:latin typeface="メイリオ" panose="020B0604030504040204" pitchFamily="50" charset="-128"/>
                <a:ea typeface="メイリオ" panose="020B0604030504040204" pitchFamily="50" charset="-128"/>
              </a:rPr>
              <a:t>先行技術文献（或いはそれらが組合わされるとき）が</a:t>
            </a:r>
            <a:r>
              <a:rPr lang="en-US" sz="1800" b="1" dirty="0" err="1">
                <a:latin typeface="メイリオ" panose="020B0604030504040204" pitchFamily="50" charset="-128"/>
                <a:ea typeface="メイリオ" panose="020B0604030504040204" pitchFamily="50" charset="-128"/>
              </a:rPr>
              <a:t>クレームの構成要素の全てを</a:t>
            </a:r>
            <a:r>
              <a:rPr lang="en-US" sz="1800" dirty="0" err="1">
                <a:latin typeface="メイリオ" panose="020B0604030504040204" pitchFamily="50" charset="-128"/>
                <a:ea typeface="メイリオ" panose="020B0604030504040204" pitchFamily="50" charset="-128"/>
              </a:rPr>
              <a:t>教示</a:t>
            </a:r>
            <a:r>
              <a:rPr lang="ja-JP" altLang="en-US" sz="1800" dirty="0">
                <a:latin typeface="メイリオ" panose="020B0604030504040204" pitchFamily="50" charset="-128"/>
                <a:ea typeface="メイリオ" panose="020B0604030504040204" pitchFamily="50" charset="-128"/>
              </a:rPr>
              <a:t>、</a:t>
            </a:r>
            <a:r>
              <a:rPr lang="en-US" sz="1800" dirty="0" err="1">
                <a:latin typeface="メイリオ" panose="020B0604030504040204" pitchFamily="50" charset="-128"/>
                <a:ea typeface="メイリオ" panose="020B0604030504040204" pitchFamily="50" charset="-128"/>
              </a:rPr>
              <a:t>或いは</a:t>
            </a:r>
            <a:r>
              <a:rPr lang="ja-JP" altLang="en-US" sz="1800" dirty="0">
                <a:latin typeface="メイリオ" panose="020B0604030504040204" pitchFamily="50" charset="-128"/>
                <a:ea typeface="メイリオ" panose="020B0604030504040204" pitchFamily="50" charset="-128"/>
              </a:rPr>
              <a:t>、</a:t>
            </a:r>
            <a:r>
              <a:rPr lang="en-US" sz="1800" dirty="0" err="1">
                <a:latin typeface="メイリオ" panose="020B0604030504040204" pitchFamily="50" charset="-128"/>
                <a:ea typeface="メイリオ" panose="020B0604030504040204" pitchFamily="50" charset="-128"/>
              </a:rPr>
              <a:t>示唆していなければならない</a:t>
            </a:r>
            <a:r>
              <a:rPr lang="en-US" sz="1800" dirty="0">
                <a:latin typeface="メイリオ" panose="020B0604030504040204" pitchFamily="50" charset="-128"/>
                <a:ea typeface="メイリオ" panose="020B0604030504040204" pitchFamily="50" charset="-128"/>
              </a:rPr>
              <a:t>。 </a:t>
            </a:r>
            <a:endParaRPr lang="en-US" altLang="ja-JP" sz="1800" dirty="0">
              <a:latin typeface="メイリオ" panose="020B0604030504040204" pitchFamily="50" charset="-128"/>
              <a:ea typeface="メイリオ" panose="020B0604030504040204" pitchFamily="50" charset="-128"/>
            </a:endParaRPr>
          </a:p>
          <a:p>
            <a:pPr marL="0" indent="0">
              <a:lnSpc>
                <a:spcPct val="150000"/>
              </a:lnSpc>
              <a:spcBef>
                <a:spcPct val="0"/>
              </a:spcBef>
              <a:spcAft>
                <a:spcPct val="35000"/>
              </a:spcAft>
              <a:buFont typeface="Wingdings 2" pitchFamily="18" charset="2"/>
              <a:buNone/>
            </a:pPr>
            <a:r>
              <a:rPr lang="ja-JP" altLang="en-US" sz="1400" dirty="0">
                <a:solidFill>
                  <a:srgbClr val="FF0000"/>
                </a:solidFill>
                <a:latin typeface="メイリオ" panose="020B0604030504040204" pitchFamily="50" charset="-128"/>
                <a:ea typeface="メイリオ" panose="020B0604030504040204" pitchFamily="50" charset="-128"/>
              </a:rPr>
              <a:t>第</a:t>
            </a:r>
            <a:r>
              <a:rPr lang="en-US" altLang="ja-JP" sz="1400" dirty="0">
                <a:solidFill>
                  <a:srgbClr val="FF0000"/>
                </a:solidFill>
                <a:latin typeface="メイリオ" panose="020B0604030504040204" pitchFamily="50" charset="-128"/>
                <a:ea typeface="メイリオ" panose="020B0604030504040204" pitchFamily="50" charset="-128"/>
              </a:rPr>
              <a:t>1</a:t>
            </a:r>
            <a:r>
              <a:rPr lang="ja-JP" altLang="en-US" sz="1400" dirty="0">
                <a:solidFill>
                  <a:srgbClr val="FF0000"/>
                </a:solidFill>
                <a:latin typeface="メイリオ" panose="020B0604030504040204" pitchFamily="50" charset="-128"/>
                <a:ea typeface="メイリオ" panose="020B0604030504040204" pitchFamily="50" charset="-128"/>
              </a:rPr>
              <a:t>要件</a:t>
            </a:r>
            <a:r>
              <a:rPr lang="ja-JP" altLang="en-US" sz="1400" dirty="0">
                <a:latin typeface="メイリオ" panose="020B0604030504040204" pitchFamily="50" charset="-128"/>
                <a:ea typeface="メイリオ" panose="020B0604030504040204" pitchFamily="50" charset="-128"/>
              </a:rPr>
              <a:t>、</a:t>
            </a:r>
            <a:r>
              <a:rPr lang="ja-JP" altLang="en-US" sz="1400" dirty="0">
                <a:solidFill>
                  <a:srgbClr val="FF0000"/>
                </a:solidFill>
                <a:latin typeface="メイリオ" panose="020B0604030504040204" pitchFamily="50" charset="-128"/>
                <a:ea typeface="メイリオ" panose="020B0604030504040204" pitchFamily="50" charset="-128"/>
              </a:rPr>
              <a:t>第</a:t>
            </a:r>
            <a:r>
              <a:rPr lang="en-US" altLang="ja-JP" sz="1400" dirty="0">
                <a:solidFill>
                  <a:srgbClr val="FF0000"/>
                </a:solidFill>
                <a:latin typeface="メイリオ" panose="020B0604030504040204" pitchFamily="50" charset="-128"/>
                <a:ea typeface="メイリオ" panose="020B0604030504040204" pitchFamily="50" charset="-128"/>
              </a:rPr>
              <a:t>2</a:t>
            </a:r>
            <a:r>
              <a:rPr lang="ja-JP" altLang="en-US" sz="1400" dirty="0">
                <a:solidFill>
                  <a:srgbClr val="FF0000"/>
                </a:solidFill>
                <a:latin typeface="メイリオ" panose="020B0604030504040204" pitchFamily="50" charset="-128"/>
                <a:ea typeface="メイリオ" panose="020B0604030504040204" pitchFamily="50" charset="-128"/>
              </a:rPr>
              <a:t>要件</a:t>
            </a:r>
            <a:r>
              <a:rPr lang="ja-JP" altLang="en-US" sz="1400" dirty="0">
                <a:latin typeface="メイリオ" panose="020B0604030504040204" pitchFamily="50" charset="-128"/>
                <a:ea typeface="メイリオ" panose="020B0604030504040204" pitchFamily="50" charset="-128"/>
              </a:rPr>
              <a:t>、</a:t>
            </a:r>
            <a:r>
              <a:rPr lang="ja-JP" altLang="en-US" sz="1400" dirty="0">
                <a:solidFill>
                  <a:srgbClr val="FF0000"/>
                </a:solidFill>
                <a:latin typeface="メイリオ" panose="020B0604030504040204" pitchFamily="50" charset="-128"/>
                <a:ea typeface="メイリオ" panose="020B0604030504040204" pitchFamily="50" charset="-128"/>
              </a:rPr>
              <a:t>第</a:t>
            </a:r>
            <a:r>
              <a:rPr lang="en-US" altLang="ja-JP" sz="1400" dirty="0">
                <a:solidFill>
                  <a:srgbClr val="FF0000"/>
                </a:solidFill>
                <a:latin typeface="メイリオ" panose="020B0604030504040204" pitchFamily="50" charset="-128"/>
                <a:ea typeface="メイリオ" panose="020B0604030504040204" pitchFamily="50" charset="-128"/>
              </a:rPr>
              <a:t>3</a:t>
            </a:r>
            <a:r>
              <a:rPr lang="ja-JP" altLang="en-US" sz="1400" dirty="0">
                <a:solidFill>
                  <a:srgbClr val="FF0000"/>
                </a:solidFill>
                <a:latin typeface="メイリオ" panose="020B0604030504040204" pitchFamily="50" charset="-128"/>
                <a:ea typeface="メイリオ" panose="020B0604030504040204" pitchFamily="50" charset="-128"/>
              </a:rPr>
              <a:t>要件</a:t>
            </a:r>
            <a:r>
              <a:rPr lang="ja-JP" altLang="en-US" sz="1400" dirty="0">
                <a:latin typeface="メイリオ" panose="020B0604030504040204" pitchFamily="50" charset="-128"/>
                <a:ea typeface="メイリオ" panose="020B0604030504040204" pitchFamily="50" charset="-128"/>
              </a:rPr>
              <a:t>の</a:t>
            </a:r>
            <a:r>
              <a:rPr lang="ja-JP" altLang="en-US" sz="1400" b="1" dirty="0">
                <a:latin typeface="メイリオ" panose="020B0604030504040204" pitchFamily="50" charset="-128"/>
                <a:ea typeface="メイリオ" panose="020B0604030504040204" pitchFamily="50" charset="-128"/>
              </a:rPr>
              <a:t>全てが満たされなければならない</a:t>
            </a:r>
            <a:r>
              <a:rPr lang="ja-JP" altLang="en-US" sz="1400" dirty="0">
                <a:latin typeface="メイリオ" panose="020B0604030504040204" pitchFamily="50" charset="-128"/>
                <a:ea typeface="メイリオ" panose="020B0604030504040204" pitchFamily="50" charset="-128"/>
              </a:rPr>
              <a:t>（</a:t>
            </a:r>
            <a:r>
              <a:rPr lang="en-US" altLang="ja-JP" sz="1600" b="1" u="sng" dirty="0">
                <a:solidFill>
                  <a:srgbClr val="FF0000"/>
                </a:solidFill>
                <a:latin typeface="メイリオ" panose="020B0604030504040204" pitchFamily="50" charset="-128"/>
                <a:ea typeface="メイリオ" panose="020B0604030504040204" pitchFamily="50" charset="-128"/>
              </a:rPr>
              <a:t>MUST BE</a:t>
            </a:r>
            <a:r>
              <a:rPr lang="ja-JP" altLang="en-US" sz="1600" b="1" u="sng" dirty="0">
                <a:solidFill>
                  <a:srgbClr val="FF0000"/>
                </a:solidFill>
                <a:latin typeface="メイリオ" panose="020B0604030504040204" pitchFamily="50" charset="-128"/>
                <a:ea typeface="メイリオ" panose="020B0604030504040204" pitchFamily="50" charset="-128"/>
              </a:rPr>
              <a:t>　</a:t>
            </a:r>
            <a:r>
              <a:rPr lang="en-US" altLang="ja-JP" sz="1600" b="1" u="sng" dirty="0">
                <a:solidFill>
                  <a:srgbClr val="FF0000"/>
                </a:solidFill>
                <a:latin typeface="メイリオ" panose="020B0604030504040204" pitchFamily="50" charset="-128"/>
                <a:ea typeface="メイリオ" panose="020B0604030504040204" pitchFamily="50" charset="-128"/>
              </a:rPr>
              <a:t>MET</a:t>
            </a:r>
            <a:r>
              <a:rPr lang="ja-JP" altLang="en-US" sz="1400" dirty="0">
                <a:latin typeface="メイリオ" panose="020B0604030504040204" pitchFamily="50" charset="-128"/>
                <a:ea typeface="メイリオ" panose="020B0604030504040204" pitchFamily="50" charset="-128"/>
              </a:rPr>
              <a:t>）と記載されていた。</a:t>
            </a:r>
            <a:endParaRPr lang="en-US" altLang="ja-JP" sz="1400" dirty="0">
              <a:latin typeface="メイリオ" panose="020B0604030504040204" pitchFamily="50" charset="-128"/>
              <a:ea typeface="メイリオ" panose="020B0604030504040204" pitchFamily="50" charset="-128"/>
            </a:endParaRPr>
          </a:p>
          <a:p>
            <a:pPr marL="0" indent="0">
              <a:spcBef>
                <a:spcPct val="0"/>
              </a:spcBef>
              <a:spcAft>
                <a:spcPct val="35000"/>
              </a:spcAft>
              <a:buFont typeface="Wingdings 2" pitchFamily="18" charset="2"/>
              <a:buNone/>
            </a:pPr>
            <a:endParaRPr lang="ja-JP" altLang="en-US" sz="1400" dirty="0">
              <a:latin typeface="メイリオ" panose="020B0604030504040204" pitchFamily="50" charset="-128"/>
              <a:ea typeface="メイリオ" panose="020B0604030504040204" pitchFamily="50" charset="-128"/>
            </a:endParaRPr>
          </a:p>
          <a:p>
            <a:pPr>
              <a:spcBef>
                <a:spcPct val="0"/>
              </a:spcBef>
              <a:spcAft>
                <a:spcPct val="35000"/>
              </a:spcAft>
              <a:buFont typeface="Wingdings 2" pitchFamily="18" charset="2"/>
              <a:buNone/>
            </a:pPr>
            <a:endParaRPr lang="ja-JP" altLang="en-US" sz="1200" dirty="0">
              <a:latin typeface="Arial" charset="0"/>
              <a:ea typeface="ＭＳ Ｐゴシック" charset="-128"/>
            </a:endParaRPr>
          </a:p>
        </p:txBody>
      </p:sp>
      <p:sp>
        <p:nvSpPr>
          <p:cNvPr id="5" name="Footer Placeholder 4">
            <a:extLst>
              <a:ext uri="{FF2B5EF4-FFF2-40B4-BE49-F238E27FC236}">
                <a16:creationId xmlns:a16="http://schemas.microsoft.com/office/drawing/2014/main" id="{C55FBC67-9E5D-6B3D-3A20-3BA0A4D39FC7}"/>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181787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24C27665-005D-4EB6-9C0A-13114D69D8E9}" type="slidenum">
              <a:rPr lang="ja-JP" altLang="en-US"/>
              <a:pPr>
                <a:defRPr/>
              </a:pPr>
              <a:t>11</a:t>
            </a:fld>
            <a:endParaRPr lang="ja-JP" altLang="en-US" dirty="0"/>
          </a:p>
        </p:txBody>
      </p:sp>
      <p:sp>
        <p:nvSpPr>
          <p:cNvPr id="39940" name="タイトル 1"/>
          <p:cNvSpPr>
            <a:spLocks noGrp="1"/>
          </p:cNvSpPr>
          <p:nvPr>
            <p:ph type="title"/>
          </p:nvPr>
        </p:nvSpPr>
        <p:spPr/>
        <p:txBody>
          <a:bodyPr>
            <a:normAutofit/>
          </a:bodyPr>
          <a:lstStyle/>
          <a:p>
            <a:pPr algn="ctr"/>
            <a:r>
              <a:rPr lang="en-US" altLang="ja-JP" sz="3200" dirty="0">
                <a:solidFill>
                  <a:schemeClr val="tx1"/>
                </a:solidFill>
                <a:latin typeface="Arial" charset="0"/>
              </a:rPr>
              <a:t>[IV</a:t>
            </a:r>
            <a:r>
              <a:rPr lang="en-US" altLang="ja-JP" sz="2000" dirty="0">
                <a:solidFill>
                  <a:srgbClr val="FF0000"/>
                </a:solidFill>
                <a:latin typeface="Arial" charset="0"/>
              </a:rPr>
              <a:t>-2</a:t>
            </a:r>
            <a:r>
              <a:rPr lang="en-US" altLang="ja-JP" sz="3200" dirty="0">
                <a:solidFill>
                  <a:schemeClr val="tx1"/>
                </a:solidFill>
                <a:latin typeface="Arial" charset="0"/>
              </a:rPr>
              <a:t>] MPEP2143 </a:t>
            </a:r>
            <a:r>
              <a:rPr lang="en-US" altLang="ja-JP" sz="3200" u="sng" dirty="0">
                <a:solidFill>
                  <a:srgbClr val="FF0000"/>
                </a:solidFill>
                <a:latin typeface="Arial" charset="0"/>
              </a:rPr>
              <a:t>After</a:t>
            </a:r>
            <a:r>
              <a:rPr lang="en-US" altLang="ja-JP" sz="3200" dirty="0">
                <a:solidFill>
                  <a:schemeClr val="tx1"/>
                </a:solidFill>
                <a:latin typeface="Arial" charset="0"/>
              </a:rPr>
              <a:t> KSR</a:t>
            </a:r>
            <a:endParaRPr lang="ja-JP" altLang="en-US" sz="3200" dirty="0">
              <a:solidFill>
                <a:schemeClr val="tx1"/>
              </a:solidFill>
              <a:latin typeface="Arial" charset="0"/>
            </a:endParaRPr>
          </a:p>
        </p:txBody>
      </p:sp>
      <p:sp>
        <p:nvSpPr>
          <p:cNvPr id="39941" name="コンテンツ プレースホルダ 2"/>
          <p:cNvSpPr>
            <a:spLocks noGrp="1"/>
          </p:cNvSpPr>
          <p:nvPr>
            <p:ph sz="quarter" idx="1"/>
          </p:nvPr>
        </p:nvSpPr>
        <p:spPr>
          <a:xfrm>
            <a:off x="301625" y="1219200"/>
            <a:ext cx="8504238" cy="4879975"/>
          </a:xfrm>
        </p:spPr>
        <p:txBody>
          <a:bodyPr/>
          <a:lstStyle/>
          <a:p>
            <a:pPr marL="9525" indent="-9525" algn="ctr">
              <a:spcBef>
                <a:spcPct val="0"/>
              </a:spcBef>
              <a:spcAft>
                <a:spcPts val="1200"/>
              </a:spcAft>
              <a:buNone/>
            </a:pPr>
            <a:r>
              <a:rPr lang="en-US" altLang="ja-JP" sz="2400" dirty="0">
                <a:latin typeface="メイリオ" panose="020B0604030504040204" pitchFamily="50" charset="-128"/>
                <a:ea typeface="メイリオ" panose="020B0604030504040204" pitchFamily="50" charset="-128"/>
              </a:rPr>
              <a:t>KSR</a:t>
            </a:r>
            <a:r>
              <a:rPr lang="ja-JP" altLang="en-US" sz="2400" dirty="0">
                <a:latin typeface="メイリオ" panose="020B0604030504040204" pitchFamily="50" charset="-128"/>
                <a:ea typeface="メイリオ" panose="020B0604030504040204" pitchFamily="50" charset="-128"/>
              </a:rPr>
              <a:t>最高裁判決</a:t>
            </a:r>
            <a:r>
              <a:rPr lang="ja-JP" altLang="en-US" sz="2400" b="1" u="sng" dirty="0">
                <a:latin typeface="メイリオ" panose="020B0604030504040204" pitchFamily="50" charset="-128"/>
                <a:ea typeface="メイリオ" panose="020B0604030504040204" pitchFamily="50" charset="-128"/>
              </a:rPr>
              <a:t>後</a:t>
            </a:r>
            <a:r>
              <a:rPr lang="ja-JP" altLang="en-US" sz="2400" dirty="0">
                <a:latin typeface="メイリオ" panose="020B0604030504040204" pitchFamily="50" charset="-128"/>
                <a:ea typeface="メイリオ" panose="020B0604030504040204" pitchFamily="50" charset="-128"/>
              </a:rPr>
              <a:t>の</a:t>
            </a:r>
            <a:r>
              <a:rPr lang="en-US" altLang="ja-JP" sz="2400" dirty="0">
                <a:latin typeface="メイリオ" panose="020B0604030504040204" pitchFamily="50" charset="-128"/>
                <a:ea typeface="メイリオ" panose="020B0604030504040204" pitchFamily="50" charset="-128"/>
              </a:rPr>
              <a:t>MPEP2143</a:t>
            </a:r>
            <a:r>
              <a:rPr lang="ja-JP" altLang="en-US" sz="2400" b="1" dirty="0">
                <a:latin typeface="メイリオ" panose="020B0604030504040204" pitchFamily="50" charset="-128"/>
                <a:ea typeface="メイリオ" panose="020B0604030504040204" pitchFamily="50" charset="-128"/>
              </a:rPr>
              <a:t>冒頭</a:t>
            </a:r>
            <a:endParaRPr lang="en-US" altLang="ja-JP" sz="2400" b="1" dirty="0">
              <a:latin typeface="メイリオ" panose="020B0604030504040204" pitchFamily="50" charset="-128"/>
              <a:ea typeface="メイリオ" panose="020B0604030504040204" pitchFamily="50" charset="-128"/>
            </a:endParaRPr>
          </a:p>
          <a:p>
            <a:pPr marL="9525" indent="-9525" algn="ctr">
              <a:spcBef>
                <a:spcPct val="0"/>
              </a:spcBef>
              <a:spcAft>
                <a:spcPts val="1200"/>
              </a:spcAft>
              <a:buFont typeface="Wingdings 2" pitchFamily="18" charset="2"/>
              <a:buNone/>
            </a:pPr>
            <a:endParaRPr lang="en-US" altLang="ja-JP" sz="600" dirty="0">
              <a:latin typeface="メイリオ" panose="020B0604030504040204" pitchFamily="50" charset="-128"/>
              <a:ea typeface="メイリオ" panose="020B0604030504040204" pitchFamily="50" charset="-128"/>
            </a:endParaRPr>
          </a:p>
          <a:p>
            <a:pPr marL="9525" indent="-9525">
              <a:lnSpc>
                <a:spcPct val="130000"/>
              </a:lnSpc>
              <a:spcBef>
                <a:spcPct val="0"/>
              </a:spcBef>
              <a:spcAft>
                <a:spcPts val="1200"/>
              </a:spcAft>
              <a:buFont typeface="Wingdings 2" pitchFamily="18" charset="2"/>
              <a:buNone/>
            </a:pPr>
            <a:r>
              <a:rPr lang="ja-JP" altLang="en-US" sz="1400" dirty="0">
                <a:latin typeface="Meiryo UI" panose="020B0604030504040204" pitchFamily="50" charset="-128"/>
                <a:ea typeface="Meiryo UI" panose="020B0604030504040204" pitchFamily="50" charset="-128"/>
              </a:rPr>
              <a:t>審査官が自明性拒絶をするときの根拠として</a:t>
            </a:r>
            <a:r>
              <a:rPr lang="ja-JP" altLang="en-US" sz="1400" b="1" u="sng" dirty="0">
                <a:solidFill>
                  <a:srgbClr val="FF0000"/>
                </a:solidFill>
                <a:latin typeface="Meiryo UI" panose="020B0604030504040204" pitchFamily="50" charset="-128"/>
                <a:ea typeface="Meiryo UI" panose="020B0604030504040204" pitchFamily="50" charset="-128"/>
              </a:rPr>
              <a:t>妥当な理由は以下を含む</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Not Exclusive</a:t>
            </a:r>
            <a:r>
              <a:rPr lang="ja-JP" altLang="en-US" sz="1400" dirty="0">
                <a:latin typeface="Meiryo UI" panose="020B0604030504040204" pitchFamily="50" charset="-128"/>
                <a:ea typeface="Meiryo UI" panose="020B0604030504040204" pitchFamily="50" charset="-128"/>
              </a:rPr>
              <a:t>）； </a:t>
            </a:r>
          </a:p>
          <a:p>
            <a:pPr marL="9525" indent="-9525">
              <a:lnSpc>
                <a:spcPct val="130000"/>
              </a:lnSpc>
              <a:spcBef>
                <a:spcPct val="0"/>
              </a:spcBef>
              <a:spcAft>
                <a:spcPts val="1200"/>
              </a:spcAft>
              <a:buFont typeface="Wingdings 2" pitchFamily="18" charset="2"/>
              <a:buNone/>
            </a:pPr>
            <a:r>
              <a:rPr lang="en-US" altLang="ja-JP" sz="1400" dirty="0">
                <a:latin typeface="Meiryo UI" panose="020B0604030504040204" pitchFamily="50" charset="-128"/>
                <a:ea typeface="Meiryo UI" panose="020B0604030504040204" pitchFamily="50" charset="-128"/>
              </a:rPr>
              <a:t>(A) </a:t>
            </a:r>
            <a:r>
              <a:rPr lang="en-US" sz="1400" dirty="0" err="1">
                <a:latin typeface="Meiryo UI" panose="020B0604030504040204" pitchFamily="50" charset="-128"/>
                <a:ea typeface="Meiryo UI" panose="020B0604030504040204" pitchFamily="50" charset="-128"/>
              </a:rPr>
              <a:t>周知の方法</a:t>
            </a:r>
            <a:r>
              <a:rPr lang="ja-JP" altLang="en-US" sz="1400" dirty="0">
                <a:latin typeface="Meiryo UI" panose="020B0604030504040204" pitchFamily="50" charset="-128"/>
                <a:ea typeface="Meiryo UI" panose="020B0604030504040204" pitchFamily="50" charset="-128"/>
              </a:rPr>
              <a:t>で</a:t>
            </a:r>
            <a:r>
              <a:rPr lang="en-US" sz="1400" b="1" dirty="0" err="1">
                <a:latin typeface="Meiryo UI" panose="020B0604030504040204" pitchFamily="50" charset="-128"/>
                <a:ea typeface="Meiryo UI" panose="020B0604030504040204" pitchFamily="50" charset="-128"/>
              </a:rPr>
              <a:t>先行技術の要素を組み合わせ</a:t>
            </a:r>
            <a:r>
              <a:rPr lang="en-US" sz="1400" b="1" u="sng" dirty="0" err="1">
                <a:solidFill>
                  <a:srgbClr val="0000FF"/>
                </a:solidFill>
                <a:latin typeface="Meiryo UI" panose="020B0604030504040204" pitchFamily="50" charset="-128"/>
                <a:ea typeface="Meiryo UI" panose="020B0604030504040204" pitchFamily="50" charset="-128"/>
              </a:rPr>
              <a:t>予想される</a:t>
            </a:r>
            <a:r>
              <a:rPr lang="en-US" sz="1400" b="1" u="sng" dirty="0" err="1">
                <a:latin typeface="Meiryo UI" panose="020B0604030504040204" pitchFamily="50" charset="-128"/>
                <a:ea typeface="Meiryo UI" panose="020B0604030504040204" pitchFamily="50" charset="-128"/>
              </a:rPr>
              <a:t>結果</a:t>
            </a:r>
            <a:r>
              <a:rPr lang="en-US" sz="1400" u="sng" dirty="0" err="1">
                <a:latin typeface="Meiryo UI" panose="020B0604030504040204" pitchFamily="50" charset="-128"/>
                <a:ea typeface="Meiryo UI" panose="020B0604030504040204" pitchFamily="50" charset="-128"/>
              </a:rPr>
              <a:t>を得る場合</a:t>
            </a:r>
            <a:r>
              <a:rPr lang="en-US" sz="1400" dirty="0">
                <a:latin typeface="Meiryo UI" panose="020B0604030504040204" pitchFamily="50" charset="-128"/>
                <a:ea typeface="Meiryo UI" panose="020B0604030504040204" pitchFamily="50" charset="-128"/>
              </a:rPr>
              <a:t>； </a:t>
            </a:r>
            <a:endParaRPr lang="ja-JP" altLang="en-US" sz="1400" dirty="0">
              <a:latin typeface="Meiryo UI" panose="020B0604030504040204" pitchFamily="50" charset="-128"/>
              <a:ea typeface="Meiryo UI" panose="020B0604030504040204" pitchFamily="50" charset="-128"/>
            </a:endParaRPr>
          </a:p>
          <a:p>
            <a:pPr marL="9525" indent="-9525">
              <a:lnSpc>
                <a:spcPct val="130000"/>
              </a:lnSpc>
              <a:spcBef>
                <a:spcPct val="0"/>
              </a:spcBef>
              <a:spcAft>
                <a:spcPts val="1200"/>
              </a:spcAft>
              <a:buFont typeface="Wingdings 2" pitchFamily="18" charset="2"/>
              <a:buNone/>
            </a:pPr>
            <a:r>
              <a:rPr lang="en-US" altLang="ja-JP" sz="1400" dirty="0">
                <a:latin typeface="Meiryo UI" panose="020B0604030504040204" pitchFamily="50" charset="-128"/>
                <a:ea typeface="Meiryo UI" panose="020B0604030504040204" pitchFamily="50" charset="-128"/>
              </a:rPr>
              <a:t>(B) </a:t>
            </a:r>
            <a:r>
              <a:rPr lang="en-US" sz="1400" b="1" dirty="0" err="1">
                <a:latin typeface="Meiryo UI" panose="020B0604030504040204" pitchFamily="50" charset="-128"/>
                <a:ea typeface="Meiryo UI" panose="020B0604030504040204" pitchFamily="50" charset="-128"/>
              </a:rPr>
              <a:t>周知の要素に</a:t>
            </a:r>
            <a:r>
              <a:rPr lang="ja-JP" altLang="en-US" sz="1400" b="1" dirty="0">
                <a:latin typeface="Meiryo UI" panose="020B0604030504040204" pitchFamily="50" charset="-128"/>
                <a:ea typeface="Meiryo UI" panose="020B0604030504040204" pitchFamily="50" charset="-128"/>
              </a:rPr>
              <a:t>単純に</a:t>
            </a:r>
            <a:r>
              <a:rPr lang="en-US" sz="1400" b="1" dirty="0" err="1">
                <a:latin typeface="Meiryo UI" panose="020B0604030504040204" pitchFamily="50" charset="-128"/>
                <a:ea typeface="Meiryo UI" panose="020B0604030504040204" pitchFamily="50" charset="-128"/>
              </a:rPr>
              <a:t>置換する</a:t>
            </a:r>
            <a:r>
              <a:rPr lang="en-US" sz="1400" dirty="0" err="1">
                <a:latin typeface="Meiryo UI" panose="020B0604030504040204" pitchFamily="50" charset="-128"/>
                <a:ea typeface="Meiryo UI" panose="020B0604030504040204" pitchFamily="50" charset="-128"/>
              </a:rPr>
              <a:t>ことによって</a:t>
            </a:r>
            <a:r>
              <a:rPr lang="en-US" sz="1400" b="1" u="sng" dirty="0" err="1">
                <a:solidFill>
                  <a:srgbClr val="0000FF"/>
                </a:solidFill>
                <a:latin typeface="Meiryo UI" panose="020B0604030504040204" pitchFamily="50" charset="-128"/>
                <a:ea typeface="Meiryo UI" panose="020B0604030504040204" pitchFamily="50" charset="-128"/>
              </a:rPr>
              <a:t>予想される</a:t>
            </a:r>
            <a:r>
              <a:rPr lang="en-US" sz="1400" b="1" u="sng" dirty="0" err="1">
                <a:latin typeface="Meiryo UI" panose="020B0604030504040204" pitchFamily="50" charset="-128"/>
                <a:ea typeface="Meiryo UI" panose="020B0604030504040204" pitchFamily="50" charset="-128"/>
              </a:rPr>
              <a:t>結果</a:t>
            </a:r>
            <a:r>
              <a:rPr lang="en-US" sz="1400" u="sng" dirty="0" err="1">
                <a:latin typeface="Meiryo UI" panose="020B0604030504040204" pitchFamily="50" charset="-128"/>
                <a:ea typeface="Meiryo UI" panose="020B0604030504040204" pitchFamily="50" charset="-128"/>
              </a:rPr>
              <a:t>を得る場合</a:t>
            </a:r>
            <a:r>
              <a:rPr lang="en-US" sz="1400" dirty="0">
                <a:latin typeface="Meiryo UI" panose="020B0604030504040204" pitchFamily="50" charset="-128"/>
                <a:ea typeface="Meiryo UI" panose="020B0604030504040204" pitchFamily="50" charset="-128"/>
              </a:rPr>
              <a:t>； </a:t>
            </a:r>
            <a:endParaRPr lang="ja-JP" altLang="en-US" sz="1400" dirty="0">
              <a:latin typeface="Meiryo UI" panose="020B0604030504040204" pitchFamily="50" charset="-128"/>
              <a:ea typeface="Meiryo UI" panose="020B0604030504040204" pitchFamily="50" charset="-128"/>
            </a:endParaRPr>
          </a:p>
          <a:p>
            <a:pPr marL="9525" indent="-9525">
              <a:lnSpc>
                <a:spcPct val="130000"/>
              </a:lnSpc>
              <a:spcBef>
                <a:spcPct val="0"/>
              </a:spcBef>
              <a:spcAft>
                <a:spcPts val="1200"/>
              </a:spcAft>
              <a:buFont typeface="Wingdings 2" pitchFamily="18" charset="2"/>
              <a:buNone/>
            </a:pPr>
            <a:r>
              <a:rPr lang="en-US" altLang="ja-JP" sz="1400" dirty="0">
                <a:latin typeface="Meiryo UI" panose="020B0604030504040204" pitchFamily="50" charset="-128"/>
                <a:ea typeface="Meiryo UI" panose="020B0604030504040204" pitchFamily="50" charset="-128"/>
              </a:rPr>
              <a:t>(C) </a:t>
            </a:r>
            <a:r>
              <a:rPr lang="en-US" altLang="ja-JP" sz="1400" b="1" u="sng" dirty="0" err="1">
                <a:latin typeface="Meiryo UI" panose="020B0604030504040204" pitchFamily="50" charset="-128"/>
                <a:ea typeface="Meiryo UI" panose="020B0604030504040204" pitchFamily="50" charset="-128"/>
              </a:rPr>
              <a:t>周知の技術を周知の手法で使用</a:t>
            </a:r>
            <a:r>
              <a:rPr lang="ja-JP" altLang="en-US" sz="1400" b="1" u="sng" dirty="0">
                <a:latin typeface="Meiryo UI" panose="020B0604030504040204" pitchFamily="50" charset="-128"/>
                <a:ea typeface="Meiryo UI" panose="020B0604030504040204" pitchFamily="50" charset="-128"/>
              </a:rPr>
              <a:t>し</a:t>
            </a:r>
            <a:r>
              <a:rPr lang="en-US" sz="1400" dirty="0" err="1">
                <a:latin typeface="Meiryo UI" panose="020B0604030504040204" pitchFamily="50" charset="-128"/>
                <a:ea typeface="Meiryo UI" panose="020B0604030504040204" pitchFamily="50" charset="-128"/>
              </a:rPr>
              <a:t>類似した装置（方法</a:t>
            </a:r>
            <a:r>
              <a:rPr lang="ja-JP" altLang="en-US" sz="1400" dirty="0">
                <a:latin typeface="Meiryo UI" panose="020B0604030504040204" pitchFamily="50" charset="-128"/>
                <a:ea typeface="Meiryo UI" panose="020B0604030504040204" pitchFamily="50" charset="-128"/>
              </a:rPr>
              <a:t>・</a:t>
            </a:r>
            <a:r>
              <a:rPr lang="en-US" sz="1400" dirty="0" err="1">
                <a:latin typeface="Meiryo UI" panose="020B0604030504040204" pitchFamily="50" charset="-128"/>
                <a:ea typeface="Meiryo UI" panose="020B0604030504040204" pitchFamily="50" charset="-128"/>
              </a:rPr>
              <a:t>製品）を改良する場合</a:t>
            </a:r>
            <a:r>
              <a:rPr lang="en-US" sz="1400" dirty="0">
                <a:latin typeface="Meiryo UI" panose="020B0604030504040204" pitchFamily="50" charset="-128"/>
                <a:ea typeface="Meiryo UI" panose="020B0604030504040204" pitchFamily="50" charset="-128"/>
              </a:rPr>
              <a:t>； </a:t>
            </a:r>
            <a:endParaRPr lang="ja-JP" altLang="en-US" sz="1400" dirty="0">
              <a:latin typeface="Meiryo UI" panose="020B0604030504040204" pitchFamily="50" charset="-128"/>
              <a:ea typeface="Meiryo UI" panose="020B0604030504040204" pitchFamily="50" charset="-128"/>
            </a:endParaRPr>
          </a:p>
          <a:p>
            <a:pPr marL="9525" indent="-9525">
              <a:lnSpc>
                <a:spcPct val="130000"/>
              </a:lnSpc>
              <a:spcBef>
                <a:spcPct val="0"/>
              </a:spcBef>
              <a:spcAft>
                <a:spcPts val="1200"/>
              </a:spcAft>
              <a:buFont typeface="Wingdings 2" pitchFamily="18" charset="2"/>
              <a:buNone/>
            </a:pPr>
            <a:r>
              <a:rPr lang="en-US" altLang="ja-JP" sz="1400" dirty="0">
                <a:latin typeface="Meiryo UI" panose="020B0604030504040204" pitchFamily="50" charset="-128"/>
                <a:ea typeface="Meiryo UI" panose="020B0604030504040204" pitchFamily="50" charset="-128"/>
              </a:rPr>
              <a:t>(D) </a:t>
            </a:r>
            <a:r>
              <a:rPr lang="en-US" sz="1400" dirty="0" err="1">
                <a:latin typeface="Meiryo UI" panose="020B0604030504040204" pitchFamily="50" charset="-128"/>
                <a:ea typeface="Meiryo UI" panose="020B0604030504040204" pitchFamily="50" charset="-128"/>
              </a:rPr>
              <a:t>周知の装置（方法</a:t>
            </a:r>
            <a:r>
              <a:rPr lang="ja-JP" altLang="en-US" sz="1400" dirty="0">
                <a:latin typeface="Meiryo UI" panose="020B0604030504040204" pitchFamily="50" charset="-128"/>
                <a:ea typeface="Meiryo UI" panose="020B0604030504040204" pitchFamily="50" charset="-128"/>
              </a:rPr>
              <a:t>・</a:t>
            </a:r>
            <a:r>
              <a:rPr lang="en-US" sz="1400" dirty="0" err="1">
                <a:latin typeface="Meiryo UI" panose="020B0604030504040204" pitchFamily="50" charset="-128"/>
                <a:ea typeface="Meiryo UI" panose="020B0604030504040204" pitchFamily="50" charset="-128"/>
              </a:rPr>
              <a:t>製品）に</a:t>
            </a:r>
            <a:r>
              <a:rPr lang="en-US" sz="1400" dirty="0">
                <a:latin typeface="Meiryo UI" panose="020B0604030504040204" pitchFamily="50" charset="-128"/>
                <a:ea typeface="Meiryo UI" panose="020B0604030504040204" pitchFamily="50" charset="-128"/>
              </a:rPr>
              <a:t>、</a:t>
            </a:r>
            <a:r>
              <a:rPr lang="ja-JP" altLang="en-US" sz="1400" b="1" u="sng" dirty="0">
                <a:latin typeface="Meiryo UI" panose="020B0604030504040204" pitchFamily="50" charset="-128"/>
                <a:ea typeface="Meiryo UI" panose="020B0604030504040204" pitchFamily="50" charset="-128"/>
              </a:rPr>
              <a:t>周知</a:t>
            </a:r>
            <a:r>
              <a:rPr lang="en-US" sz="1400" b="1" u="sng" dirty="0" err="1">
                <a:latin typeface="Meiryo UI" panose="020B0604030504040204" pitchFamily="50" charset="-128"/>
                <a:ea typeface="Meiryo UI" panose="020B0604030504040204" pitchFamily="50" charset="-128"/>
              </a:rPr>
              <a:t>の技術を適用することによって</a:t>
            </a:r>
            <a:r>
              <a:rPr lang="en-US" sz="1400" b="1" u="sng" dirty="0" err="1">
                <a:solidFill>
                  <a:srgbClr val="0000FF"/>
                </a:solidFill>
                <a:latin typeface="Meiryo UI" panose="020B0604030504040204" pitchFamily="50" charset="-128"/>
                <a:ea typeface="Meiryo UI" panose="020B0604030504040204" pitchFamily="50" charset="-128"/>
              </a:rPr>
              <a:t>予想される</a:t>
            </a:r>
            <a:r>
              <a:rPr lang="en-US" sz="1400" b="1" u="sng" dirty="0" err="1">
                <a:latin typeface="Meiryo UI" panose="020B0604030504040204" pitchFamily="50" charset="-128"/>
                <a:ea typeface="Meiryo UI" panose="020B0604030504040204" pitchFamily="50" charset="-128"/>
              </a:rPr>
              <a:t>結果</a:t>
            </a:r>
            <a:r>
              <a:rPr lang="en-US" sz="1400" u="sng" dirty="0" err="1">
                <a:latin typeface="Meiryo UI" panose="020B0604030504040204" pitchFamily="50" charset="-128"/>
                <a:ea typeface="Meiryo UI" panose="020B0604030504040204" pitchFamily="50" charset="-128"/>
              </a:rPr>
              <a:t>を得る場合</a:t>
            </a:r>
            <a:r>
              <a:rPr lang="en-US" sz="1400" dirty="0">
                <a:latin typeface="Meiryo UI" panose="020B0604030504040204" pitchFamily="50" charset="-128"/>
                <a:ea typeface="Meiryo UI" panose="020B0604030504040204" pitchFamily="50" charset="-128"/>
              </a:rPr>
              <a:t>； </a:t>
            </a:r>
            <a:endParaRPr lang="ja-JP" altLang="en-US" sz="1400" dirty="0">
              <a:latin typeface="Meiryo UI" panose="020B0604030504040204" pitchFamily="50" charset="-128"/>
              <a:ea typeface="Meiryo UI" panose="020B0604030504040204" pitchFamily="50" charset="-128"/>
            </a:endParaRPr>
          </a:p>
          <a:p>
            <a:pPr marL="9525" indent="-9525">
              <a:lnSpc>
                <a:spcPct val="130000"/>
              </a:lnSpc>
              <a:spcBef>
                <a:spcPct val="0"/>
              </a:spcBef>
              <a:spcAft>
                <a:spcPts val="1200"/>
              </a:spcAft>
              <a:buFont typeface="Wingdings 2" pitchFamily="18" charset="2"/>
              <a:buNone/>
            </a:pPr>
            <a:r>
              <a:rPr lang="en-US" altLang="ja-JP" sz="1400" dirty="0">
                <a:latin typeface="Meiryo UI" panose="020B0604030504040204" pitchFamily="50" charset="-128"/>
                <a:ea typeface="Meiryo UI" panose="020B0604030504040204" pitchFamily="50" charset="-128"/>
              </a:rPr>
              <a:t>(E) “</a:t>
            </a:r>
            <a:r>
              <a:rPr lang="en-US" altLang="ja-JP" sz="1400" b="1" dirty="0">
                <a:latin typeface="Meiryo UI" panose="020B0604030504040204" pitchFamily="50" charset="-128"/>
                <a:ea typeface="Meiryo UI" panose="020B0604030504040204" pitchFamily="50" charset="-128"/>
              </a:rPr>
              <a:t>Obvious to try</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成功するという合理的な期待をもって</a:t>
            </a:r>
            <a:r>
              <a:rPr lang="en-US" sz="1400" b="1" dirty="0" err="1">
                <a:latin typeface="Meiryo UI" panose="020B0604030504040204" pitchFamily="50" charset="-128"/>
                <a:ea typeface="Meiryo UI" panose="020B0604030504040204" pitchFamily="50" charset="-128"/>
              </a:rPr>
              <a:t>有限</a:t>
            </a:r>
            <a:r>
              <a:rPr lang="ja-JP" altLang="en-US" sz="1400" b="1" dirty="0">
                <a:latin typeface="Meiryo UI" panose="020B0604030504040204" pitchFamily="50" charset="-128"/>
                <a:ea typeface="Meiryo UI" panose="020B0604030504040204" pitchFamily="50" charset="-128"/>
              </a:rPr>
              <a:t>数の</a:t>
            </a:r>
            <a:r>
              <a:rPr lang="ja-JP" altLang="en-US" sz="1400" b="1" dirty="0">
                <a:solidFill>
                  <a:srgbClr val="0000FF"/>
                </a:solidFill>
                <a:latin typeface="Meiryo UI" panose="020B0604030504040204" pitchFamily="50" charset="-128"/>
                <a:ea typeface="Meiryo UI" panose="020B0604030504040204" pitchFamily="50" charset="-128"/>
              </a:rPr>
              <a:t>予想される</a:t>
            </a:r>
            <a:r>
              <a:rPr lang="ja-JP" altLang="en-US" sz="1400" b="1" dirty="0">
                <a:latin typeface="Meiryo UI" panose="020B0604030504040204" pitchFamily="50" charset="-128"/>
                <a:ea typeface="Meiryo UI" panose="020B0604030504040204" pitchFamily="50" charset="-128"/>
              </a:rPr>
              <a:t>解決策</a:t>
            </a:r>
            <a:r>
              <a:rPr lang="en-US" sz="1400" b="1" dirty="0" err="1">
                <a:latin typeface="Meiryo UI" panose="020B0604030504040204" pitchFamily="50" charset="-128"/>
                <a:ea typeface="Meiryo UI" panose="020B0604030504040204" pitchFamily="50" charset="-128"/>
              </a:rPr>
              <a:t>から選択する場合</a:t>
            </a:r>
            <a:r>
              <a:rPr lang="en-US" sz="1400" dirty="0">
                <a:latin typeface="Meiryo UI" panose="020B0604030504040204" pitchFamily="50" charset="-128"/>
                <a:ea typeface="Meiryo UI" panose="020B0604030504040204" pitchFamily="50" charset="-128"/>
              </a:rPr>
              <a:t>； </a:t>
            </a:r>
            <a:endParaRPr lang="ja-JP" altLang="en-US" sz="1400" dirty="0">
              <a:latin typeface="Meiryo UI" panose="020B0604030504040204" pitchFamily="50" charset="-128"/>
              <a:ea typeface="Meiryo UI" panose="020B0604030504040204" pitchFamily="50" charset="-128"/>
            </a:endParaRPr>
          </a:p>
          <a:p>
            <a:pPr marL="9525" indent="-9525">
              <a:lnSpc>
                <a:spcPct val="130000"/>
              </a:lnSpc>
              <a:spcBef>
                <a:spcPct val="0"/>
              </a:spcBef>
              <a:spcAft>
                <a:spcPts val="1200"/>
              </a:spcAft>
              <a:buFont typeface="Wingdings 2" pitchFamily="18" charset="2"/>
              <a:buNone/>
            </a:pPr>
            <a:r>
              <a:rPr lang="en-US" altLang="ja-JP" sz="1400" dirty="0">
                <a:latin typeface="Meiryo UI" panose="020B0604030504040204" pitchFamily="50" charset="-128"/>
                <a:ea typeface="Meiryo UI" panose="020B0604030504040204" pitchFamily="50" charset="-128"/>
              </a:rPr>
              <a:t>(F) </a:t>
            </a:r>
            <a:r>
              <a:rPr lang="en-US" sz="1400" b="1" dirty="0" err="1">
                <a:latin typeface="Meiryo UI" panose="020B0604030504040204" pitchFamily="50" charset="-128"/>
                <a:ea typeface="Meiryo UI" panose="020B0604030504040204" pitchFamily="50" charset="-128"/>
              </a:rPr>
              <a:t>設計上の必要性（動機付け</a:t>
            </a:r>
            <a:r>
              <a:rPr lang="ja-JP" altLang="en-US" sz="1400" b="1"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又は</a:t>
            </a:r>
            <a:r>
              <a:rPr lang="en-US" sz="1400" b="1" dirty="0" err="1">
                <a:latin typeface="Meiryo UI" panose="020B0604030504040204" pitchFamily="50" charset="-128"/>
                <a:ea typeface="Meiryo UI" panose="020B0604030504040204" pitchFamily="50" charset="-128"/>
              </a:rPr>
              <a:t>市場ニーズ（市場を動かす力</a:t>
            </a:r>
            <a:r>
              <a:rPr lang="en-US" sz="1400" b="1"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が</a:t>
            </a:r>
            <a:r>
              <a:rPr lang="en-US"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ある</a:t>
            </a:r>
            <a:r>
              <a:rPr lang="en-US" altLang="ja-JP" sz="1400" dirty="0" err="1">
                <a:latin typeface="Meiryo UI" panose="020B0604030504040204" pitchFamily="50" charset="-128"/>
                <a:ea typeface="Meiryo UI" panose="020B0604030504040204" pitchFamily="50" charset="-128"/>
              </a:rPr>
              <a:t>分野</a:t>
            </a:r>
            <a:r>
              <a:rPr lang="ja-JP" altLang="en-US" sz="1400" dirty="0">
                <a:latin typeface="Meiryo UI" panose="020B0604030504040204" pitchFamily="50" charset="-128"/>
                <a:ea typeface="Meiryo UI" panose="020B0604030504040204" pitchFamily="50" charset="-128"/>
              </a:rPr>
              <a:t>の</a:t>
            </a:r>
            <a:r>
              <a:rPr lang="en-US" altLang="ja-JP" sz="1400" dirty="0" err="1">
                <a:latin typeface="Meiryo UI" panose="020B0604030504040204" pitchFamily="50" charset="-128"/>
                <a:ea typeface="Meiryo UI" panose="020B0604030504040204" pitchFamily="50" charset="-128"/>
              </a:rPr>
              <a:t>周知</a:t>
            </a:r>
            <a:r>
              <a:rPr lang="ja-JP" altLang="en-US" sz="1400" dirty="0">
                <a:latin typeface="Meiryo UI" panose="020B0604030504040204" pitchFamily="50" charset="-128"/>
                <a:ea typeface="Meiryo UI" panose="020B0604030504040204" pitchFamily="50" charset="-128"/>
              </a:rPr>
              <a:t>技術を</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同分野、或いは、</a:t>
            </a:r>
            <a:r>
              <a:rPr lang="ja-JP" altLang="en-US" sz="1400" u="sng" dirty="0">
                <a:latin typeface="Meiryo UI" panose="020B0604030504040204" pitchFamily="50" charset="-128"/>
                <a:ea typeface="Meiryo UI" panose="020B0604030504040204" pitchFamily="50" charset="-128"/>
              </a:rPr>
              <a:t>違う分野</a:t>
            </a:r>
            <a:r>
              <a:rPr lang="ja-JP" altLang="en-US" sz="1400" dirty="0">
                <a:latin typeface="Meiryo UI" panose="020B0604030504040204" pitchFamily="50" charset="-128"/>
                <a:ea typeface="Meiryo UI" panose="020B0604030504040204" pitchFamily="50" charset="-128"/>
              </a:rPr>
              <a:t>においてそれを変更し使用することを</a:t>
            </a:r>
            <a:r>
              <a:rPr lang="ja-JP" altLang="en-US" sz="1400" b="1" dirty="0">
                <a:latin typeface="Meiryo UI" panose="020B0604030504040204" pitchFamily="50" charset="-128"/>
                <a:ea typeface="Meiryo UI" panose="020B0604030504040204" pitchFamily="50" charset="-128"/>
              </a:rPr>
              <a:t>助長する場合</a:t>
            </a:r>
            <a:r>
              <a:rPr lang="ja-JP" altLang="en-US" sz="1400" dirty="0">
                <a:latin typeface="Meiryo UI" panose="020B0604030504040204" pitchFamily="50" charset="-128"/>
                <a:ea typeface="Meiryo UI" panose="020B0604030504040204" pitchFamily="50" charset="-128"/>
              </a:rPr>
              <a:t>； </a:t>
            </a:r>
          </a:p>
          <a:p>
            <a:pPr marL="9525" indent="-9525">
              <a:lnSpc>
                <a:spcPct val="130000"/>
              </a:lnSpc>
              <a:spcBef>
                <a:spcPct val="0"/>
              </a:spcBef>
              <a:spcAft>
                <a:spcPts val="1200"/>
              </a:spcAft>
              <a:buFont typeface="Wingdings 2" pitchFamily="18" charset="2"/>
              <a:buNone/>
            </a:pPr>
            <a:r>
              <a:rPr lang="en-US" altLang="ja-JP" sz="1400" dirty="0">
                <a:latin typeface="Meiryo UI" panose="020B0604030504040204" pitchFamily="50" charset="-128"/>
                <a:ea typeface="Meiryo UI" panose="020B0604030504040204" pitchFamily="50" charset="-128"/>
              </a:rPr>
              <a:t>(G) </a:t>
            </a:r>
            <a:r>
              <a:rPr lang="en-US" sz="1400" dirty="0" err="1">
                <a:latin typeface="Meiryo UI" panose="020B0604030504040204" pitchFamily="50" charset="-128"/>
                <a:ea typeface="Meiryo UI" panose="020B0604030504040204" pitchFamily="50" charset="-128"/>
              </a:rPr>
              <a:t>先行技術を変更、或いは、先行技術の教示内容を組み合わせてクレ</a:t>
            </a:r>
            <a:r>
              <a:rPr lang="en-US" sz="1400" dirty="0">
                <a:latin typeface="Meiryo UI" panose="020B0604030504040204" pitchFamily="50" charset="-128"/>
                <a:ea typeface="Meiryo UI" panose="020B0604030504040204" pitchFamily="50" charset="-128"/>
              </a:rPr>
              <a:t>ー</a:t>
            </a:r>
            <a:r>
              <a:rPr lang="ja-JP" altLang="en-US" sz="1400" dirty="0">
                <a:latin typeface="Meiryo UI" panose="020B0604030504040204" pitchFamily="50" charset="-128"/>
                <a:ea typeface="Meiryo UI" panose="020B0604030504040204" pitchFamily="50" charset="-128"/>
              </a:rPr>
              <a:t>ムされた発明に到達するように</a:t>
            </a:r>
            <a:r>
              <a:rPr lang="ja-JP" altLang="en-US" sz="1400" b="1" u="sng" dirty="0">
                <a:latin typeface="Meiryo UI" panose="020B0604030504040204" pitchFamily="50" charset="-128"/>
                <a:ea typeface="Meiryo UI" panose="020B0604030504040204" pitchFamily="50" charset="-128"/>
              </a:rPr>
              <a:t>当業者を導くような教示・示唆・動機付け（</a:t>
            </a:r>
            <a:r>
              <a:rPr lang="en-US" altLang="ja-JP" sz="1400" b="1" u="sng" dirty="0">
                <a:latin typeface="Meiryo UI" panose="020B0604030504040204" pitchFamily="50" charset="-128"/>
                <a:ea typeface="Meiryo UI" panose="020B0604030504040204" pitchFamily="50" charset="-128"/>
              </a:rPr>
              <a:t>TSM</a:t>
            </a:r>
            <a:r>
              <a:rPr lang="en-US" sz="1400" b="1" u="sng" dirty="0">
                <a:latin typeface="Meiryo UI" panose="020B0604030504040204" pitchFamily="50" charset="-128"/>
                <a:ea typeface="Meiryo UI" panose="020B0604030504040204" pitchFamily="50" charset="-128"/>
              </a:rPr>
              <a:t>）</a:t>
            </a:r>
            <a:r>
              <a:rPr lang="ja-JP" altLang="en-US" sz="1400" b="1" u="sng" dirty="0">
                <a:latin typeface="Meiryo UI" panose="020B0604030504040204" pitchFamily="50" charset="-128"/>
                <a:ea typeface="Meiryo UI" panose="020B0604030504040204" pitchFamily="50" charset="-128"/>
              </a:rPr>
              <a:t>が先行技術</a:t>
            </a:r>
            <a:r>
              <a:rPr lang="ja-JP" altLang="en-US" sz="1400" dirty="0">
                <a:latin typeface="Meiryo UI" panose="020B0604030504040204" pitchFamily="50" charset="-128"/>
                <a:ea typeface="Meiryo UI" panose="020B0604030504040204" pitchFamily="50" charset="-128"/>
              </a:rPr>
              <a:t>にある場合；</a:t>
            </a:r>
          </a:p>
        </p:txBody>
      </p:sp>
      <p:sp>
        <p:nvSpPr>
          <p:cNvPr id="5" name="Footer Placeholder 4">
            <a:extLst>
              <a:ext uri="{FF2B5EF4-FFF2-40B4-BE49-F238E27FC236}">
                <a16:creationId xmlns:a16="http://schemas.microsoft.com/office/drawing/2014/main" id="{6F63331E-E272-584F-7322-3BADA43711CB}"/>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1052736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24C27665-005D-4EB6-9C0A-13114D69D8E9}" type="slidenum">
              <a:rPr lang="ja-JP" altLang="en-US"/>
              <a:pPr>
                <a:defRPr/>
              </a:pPr>
              <a:t>12</a:t>
            </a:fld>
            <a:endParaRPr lang="ja-JP" altLang="en-US" dirty="0"/>
          </a:p>
        </p:txBody>
      </p:sp>
      <p:sp>
        <p:nvSpPr>
          <p:cNvPr id="39940" name="タイトル 1"/>
          <p:cNvSpPr>
            <a:spLocks noGrp="1"/>
          </p:cNvSpPr>
          <p:nvPr>
            <p:ph type="title"/>
          </p:nvPr>
        </p:nvSpPr>
        <p:spPr/>
        <p:txBody>
          <a:bodyPr>
            <a:normAutofit/>
          </a:bodyPr>
          <a:lstStyle/>
          <a:p>
            <a:pPr algn="ctr"/>
            <a:r>
              <a:rPr lang="en-US" altLang="ja-JP" sz="3200" dirty="0">
                <a:solidFill>
                  <a:schemeClr val="tx1"/>
                </a:solidFill>
                <a:latin typeface="Arial" charset="0"/>
              </a:rPr>
              <a:t>[IV</a:t>
            </a:r>
            <a:r>
              <a:rPr lang="en-US" altLang="ja-JP" sz="2000" dirty="0">
                <a:solidFill>
                  <a:srgbClr val="FF0000"/>
                </a:solidFill>
                <a:latin typeface="Arial" charset="0"/>
              </a:rPr>
              <a:t>-3</a:t>
            </a:r>
            <a:r>
              <a:rPr lang="en-US" altLang="ja-JP" sz="3200" dirty="0">
                <a:solidFill>
                  <a:schemeClr val="tx1"/>
                </a:solidFill>
                <a:latin typeface="Arial" charset="0"/>
              </a:rPr>
              <a:t>] MPEP2143 </a:t>
            </a:r>
            <a:r>
              <a:rPr lang="en-US" altLang="ja-JP" sz="3200" u="sng" dirty="0">
                <a:solidFill>
                  <a:srgbClr val="FF0000"/>
                </a:solidFill>
                <a:latin typeface="Arial" charset="0"/>
              </a:rPr>
              <a:t>After</a:t>
            </a:r>
            <a:r>
              <a:rPr lang="en-US" altLang="ja-JP" sz="3200" dirty="0">
                <a:solidFill>
                  <a:schemeClr val="tx1"/>
                </a:solidFill>
                <a:latin typeface="Arial" charset="0"/>
              </a:rPr>
              <a:t> KSR</a:t>
            </a:r>
            <a:endParaRPr lang="ja-JP" altLang="en-US" sz="3200" dirty="0">
              <a:solidFill>
                <a:srgbClr val="FF0000"/>
              </a:solidFill>
              <a:latin typeface="Arial" charset="0"/>
            </a:endParaRPr>
          </a:p>
        </p:txBody>
      </p:sp>
      <p:sp>
        <p:nvSpPr>
          <p:cNvPr id="39941" name="コンテンツ プレースホルダ 2"/>
          <p:cNvSpPr>
            <a:spLocks noGrp="1"/>
          </p:cNvSpPr>
          <p:nvPr>
            <p:ph sz="quarter" idx="1"/>
          </p:nvPr>
        </p:nvSpPr>
        <p:spPr>
          <a:xfrm>
            <a:off x="301625" y="1371600"/>
            <a:ext cx="8504238" cy="4727575"/>
          </a:xfrm>
        </p:spPr>
        <p:txBody>
          <a:bodyPr/>
          <a:lstStyle/>
          <a:p>
            <a:pPr marL="9525" indent="-9525">
              <a:spcBef>
                <a:spcPct val="0"/>
              </a:spcBef>
              <a:spcAft>
                <a:spcPts val="1200"/>
              </a:spcAft>
              <a:buFont typeface="Wingdings 2" pitchFamily="18" charset="2"/>
              <a:buNone/>
            </a:pPr>
            <a:r>
              <a:rPr lang="ja-JP" altLang="en-US" sz="1800" dirty="0">
                <a:latin typeface="メイリオ" panose="020B0604030504040204" pitchFamily="50" charset="-128"/>
                <a:ea typeface="メイリオ" panose="020B0604030504040204" pitchFamily="50" charset="-128"/>
              </a:rPr>
              <a:t>尚、</a:t>
            </a:r>
            <a:r>
              <a:rPr lang="en-US" altLang="ja-JP" sz="1800" dirty="0">
                <a:latin typeface="メイリオ" panose="020B0604030504040204" pitchFamily="50" charset="-128"/>
                <a:ea typeface="メイリオ" panose="020B0604030504040204" pitchFamily="50" charset="-128"/>
              </a:rPr>
              <a:t>MPEP2143</a:t>
            </a:r>
            <a:r>
              <a:rPr lang="ja-JP" altLang="en-US" sz="1800" dirty="0">
                <a:latin typeface="メイリオ" panose="020B0604030504040204" pitchFamily="50" charset="-128"/>
                <a:ea typeface="メイリオ" panose="020B0604030504040204" pitchFamily="50" charset="-128"/>
              </a:rPr>
              <a:t>では前頁で列記した自明性拒絶の根拠</a:t>
            </a:r>
            <a:r>
              <a:rPr lang="en-US" altLang="ja-JP" sz="1800" b="1" dirty="0">
                <a:solidFill>
                  <a:srgbClr val="FF0000"/>
                </a:solidFill>
                <a:latin typeface="メイリオ" panose="020B0604030504040204" pitchFamily="50" charset="-128"/>
                <a:ea typeface="メイリオ" panose="020B0604030504040204" pitchFamily="50" charset="-128"/>
              </a:rPr>
              <a:t>A</a:t>
            </a:r>
            <a:r>
              <a:rPr lang="ja-JP" altLang="en-US" sz="1800" dirty="0">
                <a:latin typeface="メイリオ" panose="020B0604030504040204" pitchFamily="50" charset="-128"/>
                <a:ea typeface="メイリオ" panose="020B0604030504040204" pitchFamily="50" charset="-128"/>
              </a:rPr>
              <a:t>～</a:t>
            </a:r>
            <a:r>
              <a:rPr lang="en-US" altLang="ja-JP" sz="1800" b="1" dirty="0">
                <a:solidFill>
                  <a:srgbClr val="FF0000"/>
                </a:solidFill>
                <a:latin typeface="メイリオ" panose="020B0604030504040204" pitchFamily="50" charset="-128"/>
                <a:ea typeface="メイリオ" panose="020B0604030504040204" pitchFamily="50" charset="-128"/>
              </a:rPr>
              <a:t>G</a:t>
            </a:r>
            <a:r>
              <a:rPr lang="ja-JP" altLang="en-US" sz="1800" dirty="0">
                <a:latin typeface="メイリオ" panose="020B0604030504040204" pitchFamily="50" charset="-128"/>
                <a:ea typeface="メイリオ" panose="020B0604030504040204" pitchFamily="50" charset="-128"/>
              </a:rPr>
              <a:t>の各々に対して該当する</a:t>
            </a:r>
            <a:r>
              <a:rPr lang="en-US" altLang="ja-JP" sz="1800" dirty="0">
                <a:latin typeface="メイリオ" panose="020B0604030504040204" pitchFamily="50" charset="-128"/>
                <a:ea typeface="メイリオ" panose="020B0604030504040204" pitchFamily="50" charset="-128"/>
              </a:rPr>
              <a:t>CAFC</a:t>
            </a:r>
            <a:r>
              <a:rPr lang="ja-JP" altLang="en-US" sz="1800" dirty="0">
                <a:latin typeface="メイリオ" panose="020B0604030504040204" pitchFamily="50" charset="-128"/>
                <a:ea typeface="メイリオ" panose="020B0604030504040204" pitchFamily="50" charset="-128"/>
              </a:rPr>
              <a:t>の判例及び審決の要旨を</a:t>
            </a:r>
            <a:r>
              <a:rPr lang="en-US" altLang="ja-JP" sz="1800" dirty="0">
                <a:latin typeface="メイリオ" panose="020B0604030504040204" pitchFamily="50" charset="-128"/>
                <a:ea typeface="メイリオ" panose="020B0604030504040204" pitchFamily="50" charset="-128"/>
              </a:rPr>
              <a:t>EXAMPLE</a:t>
            </a:r>
            <a:r>
              <a:rPr lang="ja-JP" altLang="en-US" sz="1800" dirty="0">
                <a:latin typeface="メイリオ" panose="020B0604030504040204" pitchFamily="50" charset="-128"/>
                <a:ea typeface="メイリオ" panose="020B0604030504040204" pitchFamily="50" charset="-128"/>
              </a:rPr>
              <a:t>として</a:t>
            </a:r>
            <a:r>
              <a:rPr lang="en-US" altLang="ja-JP" sz="1800" dirty="0">
                <a:latin typeface="メイリオ" panose="020B0604030504040204" pitchFamily="50" charset="-128"/>
                <a:ea typeface="メイリオ" panose="020B0604030504040204" pitchFamily="50" charset="-128"/>
              </a:rPr>
              <a:t>MPEP15</a:t>
            </a:r>
            <a:r>
              <a:rPr lang="ja-JP" altLang="en-US" sz="1800" dirty="0">
                <a:latin typeface="メイリオ" panose="020B0604030504040204" pitchFamily="50" charset="-128"/>
                <a:ea typeface="メイリオ" panose="020B0604030504040204" pitchFamily="50" charset="-128"/>
              </a:rPr>
              <a:t>ページ以上</a:t>
            </a:r>
            <a:r>
              <a:rPr lang="en-US" altLang="ja-JP" sz="1800" dirty="0">
                <a:latin typeface="メイリオ" panose="020B0604030504040204" pitchFamily="50" charset="-128"/>
                <a:ea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rPr>
              <a:t>font size 8: 80 lines / Page</a:t>
            </a:r>
            <a:r>
              <a:rPr lang="en-US" altLang="ja-JP" sz="1800" dirty="0">
                <a:latin typeface="メイリオ" panose="020B0604030504040204" pitchFamily="50" charset="-128"/>
                <a:ea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rPr>
              <a:t>にわたり追加した。</a:t>
            </a:r>
            <a:endParaRPr lang="en-US" altLang="ja-JP" sz="1800" dirty="0">
              <a:latin typeface="メイリオ" panose="020B0604030504040204" pitchFamily="50" charset="-128"/>
              <a:ea typeface="メイリオ"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282773398"/>
              </p:ext>
            </p:extLst>
          </p:nvPr>
        </p:nvGraphicFramePr>
        <p:xfrm>
          <a:off x="457200" y="2401537"/>
          <a:ext cx="8077200" cy="4023360"/>
        </p:xfrm>
        <a:graphic>
          <a:graphicData uri="http://schemas.openxmlformats.org/drawingml/2006/table">
            <a:tbl>
              <a:tblPr firstRow="1" bandRow="1">
                <a:tableStyleId>{5940675A-B579-460E-94D1-54222C63F5DA}</a:tableStyleId>
              </a:tblPr>
              <a:tblGrid>
                <a:gridCol w="60198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EXEMPLARY RATIONALES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Exemplary rationales that may support a conclusion of obviousness include: </a:t>
                      </a: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No</a:t>
                      </a:r>
                      <a:r>
                        <a:rPr lang="en-US" baseline="0" dirty="0">
                          <a:latin typeface="Arial" panose="020B0604020202020204" pitchFamily="34" charset="0"/>
                          <a:cs typeface="Arial" panose="020B0604020202020204" pitchFamily="34" charset="0"/>
                        </a:rPr>
                        <a:t> of Examples</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US" sz="1200" b="1" i="0" dirty="0">
                          <a:solidFill>
                            <a:srgbClr val="FF0000"/>
                          </a:solidFill>
                          <a:latin typeface="Arial" panose="020B0604020202020204" pitchFamily="34" charset="0"/>
                          <a:cs typeface="Arial" panose="020B0604020202020204" pitchFamily="34" charset="0"/>
                        </a:rPr>
                        <a:t>A. </a:t>
                      </a:r>
                      <a:r>
                        <a:rPr lang="en-US" sz="1200" b="1" i="0" dirty="0">
                          <a:latin typeface="Arial" panose="020B0604020202020204" pitchFamily="34" charset="0"/>
                          <a:cs typeface="Arial" panose="020B0604020202020204" pitchFamily="34" charset="0"/>
                        </a:rPr>
                        <a:t>Combining Prior Art Elements According to Known Methods To Yield </a:t>
                      </a:r>
                      <a:r>
                        <a:rPr lang="en-US" sz="1200" b="1" i="0" dirty="0">
                          <a:solidFill>
                            <a:srgbClr val="0033CC"/>
                          </a:solidFill>
                          <a:latin typeface="Arial" panose="020B0604020202020204" pitchFamily="34" charset="0"/>
                          <a:cs typeface="Arial" panose="020B0604020202020204" pitchFamily="34" charset="0"/>
                        </a:rPr>
                        <a:t>Predictable Results</a:t>
                      </a:r>
                      <a:endParaRPr lang="en-US" sz="1200" i="0" dirty="0">
                        <a:solidFill>
                          <a:srgbClr val="0033CC"/>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10001"/>
                  </a:ext>
                </a:extLst>
              </a:tr>
              <a:tr h="370840">
                <a:tc>
                  <a:txBody>
                    <a:bodyPr/>
                    <a:lstStyle/>
                    <a:p>
                      <a:r>
                        <a:rPr lang="en-US" sz="1200" b="1" i="0" dirty="0">
                          <a:solidFill>
                            <a:srgbClr val="FF0000"/>
                          </a:solidFill>
                          <a:latin typeface="Arial" panose="020B0604020202020204" pitchFamily="34" charset="0"/>
                          <a:cs typeface="Arial" panose="020B0604020202020204" pitchFamily="34" charset="0"/>
                        </a:rPr>
                        <a:t>B. </a:t>
                      </a:r>
                      <a:r>
                        <a:rPr lang="en-US" sz="1200" b="1" i="0" dirty="0">
                          <a:latin typeface="Arial" panose="020B0604020202020204" pitchFamily="34" charset="0"/>
                          <a:cs typeface="Arial" panose="020B0604020202020204" pitchFamily="34" charset="0"/>
                        </a:rPr>
                        <a:t>Simple Substitution of One Known Element for Another To Obtain </a:t>
                      </a:r>
                      <a:r>
                        <a:rPr lang="en-US" sz="1200" b="1" i="0" dirty="0">
                          <a:solidFill>
                            <a:srgbClr val="0033CC"/>
                          </a:solidFill>
                          <a:latin typeface="Arial" panose="020B0604020202020204" pitchFamily="34" charset="0"/>
                          <a:cs typeface="Arial" panose="020B0604020202020204" pitchFamily="34" charset="0"/>
                        </a:rPr>
                        <a:t>Predictable Results</a:t>
                      </a:r>
                      <a:endParaRPr lang="en-US" sz="1200" i="0" dirty="0">
                        <a:solidFill>
                          <a:srgbClr val="0033CC"/>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11</a:t>
                      </a:r>
                    </a:p>
                  </a:txBody>
                  <a:tcPr/>
                </a:tc>
                <a:extLst>
                  <a:ext uri="{0D108BD9-81ED-4DB2-BD59-A6C34878D82A}">
                    <a16:rowId xmlns:a16="http://schemas.microsoft.com/office/drawing/2014/main" val="10002"/>
                  </a:ext>
                </a:extLst>
              </a:tr>
              <a:tr h="370840">
                <a:tc>
                  <a:txBody>
                    <a:bodyPr/>
                    <a:lstStyle/>
                    <a:p>
                      <a:r>
                        <a:rPr lang="en-US" sz="1200" b="1" i="0" dirty="0">
                          <a:solidFill>
                            <a:srgbClr val="FF0000"/>
                          </a:solidFill>
                          <a:latin typeface="Arial" panose="020B0604020202020204" pitchFamily="34" charset="0"/>
                          <a:cs typeface="Arial" panose="020B0604020202020204" pitchFamily="34" charset="0"/>
                        </a:rPr>
                        <a:t>C.</a:t>
                      </a:r>
                      <a:r>
                        <a:rPr lang="en-US" sz="1200" b="1" i="0" dirty="0">
                          <a:latin typeface="Arial" panose="020B0604020202020204" pitchFamily="34" charset="0"/>
                          <a:cs typeface="Arial" panose="020B0604020202020204" pitchFamily="34" charset="0"/>
                        </a:rPr>
                        <a:t> Use of Known Technique To Improve Similar Devices (Methods, or Products) in the Same Way</a:t>
                      </a:r>
                      <a:endParaRPr lang="en-US" sz="1200" i="0" dirty="0">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10003"/>
                  </a:ext>
                </a:extLst>
              </a:tr>
              <a:tr h="370840">
                <a:tc>
                  <a:txBody>
                    <a:bodyPr/>
                    <a:lstStyle/>
                    <a:p>
                      <a:r>
                        <a:rPr lang="en-US" sz="1200" b="1" i="0" dirty="0">
                          <a:solidFill>
                            <a:srgbClr val="FF0000"/>
                          </a:solidFill>
                          <a:latin typeface="Arial" panose="020B0604020202020204" pitchFamily="34" charset="0"/>
                          <a:cs typeface="Arial" panose="020B0604020202020204" pitchFamily="34" charset="0"/>
                        </a:rPr>
                        <a:t>D.</a:t>
                      </a:r>
                      <a:r>
                        <a:rPr lang="en-US" sz="1200" b="1" i="0" dirty="0">
                          <a:latin typeface="Arial" panose="020B0604020202020204" pitchFamily="34" charset="0"/>
                          <a:cs typeface="Arial" panose="020B0604020202020204" pitchFamily="34" charset="0"/>
                        </a:rPr>
                        <a:t> Applying a Known Technique to a Known Device (Method, or Product) Ready for Improvement To Yield </a:t>
                      </a:r>
                      <a:r>
                        <a:rPr lang="en-US" sz="1200" b="1" i="0" dirty="0">
                          <a:solidFill>
                            <a:srgbClr val="0033CC"/>
                          </a:solidFill>
                          <a:latin typeface="Arial" panose="020B0604020202020204" pitchFamily="34" charset="0"/>
                          <a:cs typeface="Arial" panose="020B0604020202020204" pitchFamily="34" charset="0"/>
                        </a:rPr>
                        <a:t>Predictable Results</a:t>
                      </a:r>
                      <a:endParaRPr lang="en-US" sz="1200" i="0" dirty="0">
                        <a:solidFill>
                          <a:srgbClr val="0033CC"/>
                        </a:solidFill>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3</a:t>
                      </a:r>
                    </a:p>
                  </a:txBody>
                  <a:tcPr/>
                </a:tc>
                <a:extLst>
                  <a:ext uri="{0D108BD9-81ED-4DB2-BD59-A6C34878D82A}">
                    <a16:rowId xmlns:a16="http://schemas.microsoft.com/office/drawing/2014/main" val="10004"/>
                  </a:ext>
                </a:extLst>
              </a:tr>
              <a:tr h="370840">
                <a:tc>
                  <a:txBody>
                    <a:bodyPr/>
                    <a:lstStyle/>
                    <a:p>
                      <a:r>
                        <a:rPr lang="en-US" sz="1200" b="1" i="0" dirty="0">
                          <a:solidFill>
                            <a:srgbClr val="FF0000"/>
                          </a:solidFill>
                          <a:latin typeface="Arial" panose="020B0604020202020204" pitchFamily="34" charset="0"/>
                          <a:cs typeface="Arial" panose="020B0604020202020204" pitchFamily="34" charset="0"/>
                        </a:rPr>
                        <a:t>E. </a:t>
                      </a:r>
                      <a:r>
                        <a:rPr lang="en-US" sz="1200" b="1" i="0" dirty="0">
                          <a:latin typeface="Arial" panose="020B0604020202020204" pitchFamily="34" charset="0"/>
                          <a:cs typeface="Arial" panose="020B0604020202020204" pitchFamily="34" charset="0"/>
                        </a:rPr>
                        <a:t>“Obvious To Try” – Choosing From a Finite Number of Identified, </a:t>
                      </a:r>
                      <a:r>
                        <a:rPr lang="en-US" sz="1200" b="1" i="0" dirty="0">
                          <a:solidFill>
                            <a:srgbClr val="0033CC"/>
                          </a:solidFill>
                          <a:latin typeface="Arial" panose="020B0604020202020204" pitchFamily="34" charset="0"/>
                          <a:cs typeface="Arial" panose="020B0604020202020204" pitchFamily="34" charset="0"/>
                        </a:rPr>
                        <a:t>Predictable Solutions</a:t>
                      </a:r>
                      <a:r>
                        <a:rPr lang="en-US" sz="1200" b="1" i="0" dirty="0">
                          <a:latin typeface="Arial" panose="020B0604020202020204" pitchFamily="34" charset="0"/>
                          <a:cs typeface="Arial" panose="020B0604020202020204" pitchFamily="34" charset="0"/>
                        </a:rPr>
                        <a:t>, With a Reasonable Expectation of Success</a:t>
                      </a:r>
                      <a:endParaRPr lang="en-US" sz="1200" i="0" dirty="0">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9</a:t>
                      </a:r>
                    </a:p>
                  </a:txBody>
                  <a:tcPr/>
                </a:tc>
                <a:extLst>
                  <a:ext uri="{0D108BD9-81ED-4DB2-BD59-A6C34878D82A}">
                    <a16:rowId xmlns:a16="http://schemas.microsoft.com/office/drawing/2014/main" val="10005"/>
                  </a:ext>
                </a:extLst>
              </a:tr>
              <a:tr h="370840">
                <a:tc>
                  <a:txBody>
                    <a:bodyPr/>
                    <a:lstStyle/>
                    <a:p>
                      <a:r>
                        <a:rPr lang="en-US" sz="1200" b="1" i="0" dirty="0">
                          <a:solidFill>
                            <a:srgbClr val="FF0000"/>
                          </a:solidFill>
                          <a:latin typeface="Arial" panose="020B0604020202020204" pitchFamily="34" charset="0"/>
                          <a:cs typeface="Arial" panose="020B0604020202020204" pitchFamily="34" charset="0"/>
                        </a:rPr>
                        <a:t>F.</a:t>
                      </a:r>
                      <a:r>
                        <a:rPr lang="en-US" sz="1200" b="1" i="0" dirty="0">
                          <a:latin typeface="Arial" panose="020B0604020202020204" pitchFamily="34" charset="0"/>
                          <a:cs typeface="Arial" panose="020B0604020202020204" pitchFamily="34" charset="0"/>
                        </a:rPr>
                        <a:t> Known Work in One Field of Endeavor May Prompt Variations of It for Use in Either the Same Field or a Different One Based on Design Incentives or Other Market Forces if the Variations Are Predictable to One of Ordinary Skill in the Art</a:t>
                      </a:r>
                      <a:endParaRPr lang="en-US" sz="1200" i="0" dirty="0">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4</a:t>
                      </a:r>
                    </a:p>
                  </a:txBody>
                  <a:tcPr/>
                </a:tc>
                <a:extLst>
                  <a:ext uri="{0D108BD9-81ED-4DB2-BD59-A6C34878D82A}">
                    <a16:rowId xmlns:a16="http://schemas.microsoft.com/office/drawing/2014/main" val="10006"/>
                  </a:ext>
                </a:extLst>
              </a:tr>
              <a:tr h="370840">
                <a:tc>
                  <a:txBody>
                    <a:bodyPr/>
                    <a:lstStyle/>
                    <a:p>
                      <a:r>
                        <a:rPr lang="en-US" sz="1200" b="1" i="0" dirty="0">
                          <a:solidFill>
                            <a:srgbClr val="FF0000"/>
                          </a:solidFill>
                          <a:latin typeface="Arial" panose="020B0604020202020204" pitchFamily="34" charset="0"/>
                          <a:cs typeface="Arial" panose="020B0604020202020204" pitchFamily="34" charset="0"/>
                        </a:rPr>
                        <a:t>G.</a:t>
                      </a:r>
                      <a:r>
                        <a:rPr lang="en-US" sz="1200" b="1" i="0" dirty="0">
                          <a:latin typeface="Arial" panose="020B0604020202020204" pitchFamily="34" charset="0"/>
                          <a:cs typeface="Arial" panose="020B0604020202020204" pitchFamily="34" charset="0"/>
                        </a:rPr>
                        <a:t> Some Teaching, Suggestion, or Motivation in the Prior Art That Would Have Led One of Ordinary Skill To Modify the Prior Art Reference or To Combine Prior Art Reference Teachings To Arrive at the Claimed Invention</a:t>
                      </a:r>
                      <a:endParaRPr lang="en-US" sz="1200" i="0" dirty="0">
                        <a:latin typeface="Arial" panose="020B0604020202020204" pitchFamily="34" charset="0"/>
                        <a:cs typeface="Arial" panose="020B0604020202020204" pitchFamily="34" charset="0"/>
                      </a:endParaRPr>
                    </a:p>
                  </a:txBody>
                  <a:tcPr>
                    <a:solidFill>
                      <a:schemeClr val="bg1">
                        <a:lumMod val="95000"/>
                      </a:schemeClr>
                    </a:solidFill>
                  </a:tcPr>
                </a:tc>
                <a:tc>
                  <a:txBody>
                    <a:bodyPr/>
                    <a:lstStyle/>
                    <a:p>
                      <a:pPr algn="ctr"/>
                      <a:r>
                        <a:rPr lang="en-US" dirty="0">
                          <a:latin typeface="Arial" panose="020B0604020202020204" pitchFamily="34" charset="0"/>
                          <a:cs typeface="Arial" panose="020B0604020202020204" pitchFamily="34" charset="0"/>
                        </a:rPr>
                        <a:t>None</a:t>
                      </a:r>
                    </a:p>
                  </a:txBody>
                  <a:tcPr/>
                </a:tc>
                <a:extLst>
                  <a:ext uri="{0D108BD9-81ED-4DB2-BD59-A6C34878D82A}">
                    <a16:rowId xmlns:a16="http://schemas.microsoft.com/office/drawing/2014/main" val="10007"/>
                  </a:ext>
                </a:extLst>
              </a:tr>
            </a:tbl>
          </a:graphicData>
        </a:graphic>
      </p:graphicFrame>
      <p:sp>
        <p:nvSpPr>
          <p:cNvPr id="6" name="Footer Placeholder 4">
            <a:extLst>
              <a:ext uri="{FF2B5EF4-FFF2-40B4-BE49-F238E27FC236}">
                <a16:creationId xmlns:a16="http://schemas.microsoft.com/office/drawing/2014/main" id="{167F1FFE-087D-BD8E-0EC5-2C60F6C14A5B}"/>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2023893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15F20090-E6B0-441C-94FD-C1DF894BABE6}" type="slidenum">
              <a:rPr lang="ja-JP" altLang="en-US"/>
              <a:pPr>
                <a:defRPr/>
              </a:pPr>
              <a:t>13</a:t>
            </a:fld>
            <a:endParaRPr lang="ja-JP" altLang="en-US" dirty="0"/>
          </a:p>
        </p:txBody>
      </p:sp>
      <p:sp>
        <p:nvSpPr>
          <p:cNvPr id="38916" name="タイトル 1"/>
          <p:cNvSpPr>
            <a:spLocks noGrp="1"/>
          </p:cNvSpPr>
          <p:nvPr>
            <p:ph type="title"/>
          </p:nvPr>
        </p:nvSpPr>
        <p:spPr/>
        <p:txBody>
          <a:bodyPr>
            <a:normAutofit/>
          </a:bodyPr>
          <a:lstStyle/>
          <a:p>
            <a:pPr algn="ctr"/>
            <a:r>
              <a:rPr lang="en-US" altLang="ja-JP" sz="3200" dirty="0">
                <a:solidFill>
                  <a:schemeClr val="tx1"/>
                </a:solidFill>
                <a:latin typeface="Arial" charset="0"/>
              </a:rPr>
              <a:t>[IV</a:t>
            </a:r>
            <a:r>
              <a:rPr lang="en-US" altLang="ja-JP" sz="2000" dirty="0">
                <a:solidFill>
                  <a:srgbClr val="FF0000"/>
                </a:solidFill>
                <a:latin typeface="Arial" charset="0"/>
              </a:rPr>
              <a:t>-4</a:t>
            </a:r>
            <a:r>
              <a:rPr lang="en-US" altLang="ja-JP" sz="3200" dirty="0">
                <a:solidFill>
                  <a:schemeClr val="tx1"/>
                </a:solidFill>
                <a:latin typeface="Arial" charset="0"/>
              </a:rPr>
              <a:t>] MPEP2143 </a:t>
            </a:r>
            <a:r>
              <a:rPr lang="en-US" altLang="ja-JP" sz="3200" dirty="0">
                <a:solidFill>
                  <a:srgbClr val="FF0000"/>
                </a:solidFill>
                <a:latin typeface="Arial" charset="0"/>
              </a:rPr>
              <a:t>After</a:t>
            </a:r>
            <a:r>
              <a:rPr lang="en-US" altLang="ja-JP" sz="3200" dirty="0">
                <a:solidFill>
                  <a:schemeClr val="tx1"/>
                </a:solidFill>
                <a:latin typeface="Arial" charset="0"/>
              </a:rPr>
              <a:t> KSR</a:t>
            </a:r>
          </a:p>
        </p:txBody>
      </p:sp>
      <p:sp>
        <p:nvSpPr>
          <p:cNvPr id="38917" name="コンテンツ プレースホルダ 2"/>
          <p:cNvSpPr>
            <a:spLocks noGrp="1"/>
          </p:cNvSpPr>
          <p:nvPr>
            <p:ph sz="quarter" idx="1"/>
          </p:nvPr>
        </p:nvSpPr>
        <p:spPr>
          <a:xfrm>
            <a:off x="301625" y="1371600"/>
            <a:ext cx="8504238" cy="4727575"/>
          </a:xfrm>
        </p:spPr>
        <p:txBody>
          <a:bodyPr>
            <a:normAutofit lnSpcReduction="10000"/>
          </a:bodyPr>
          <a:lstStyle/>
          <a:p>
            <a:pPr marL="0" indent="0" algn="ctr">
              <a:spcBef>
                <a:spcPct val="0"/>
              </a:spcBef>
              <a:spcAft>
                <a:spcPct val="35000"/>
              </a:spcAft>
              <a:buFont typeface="Wingdings 2" pitchFamily="18" charset="2"/>
              <a:buNone/>
            </a:pPr>
            <a:r>
              <a:rPr lang="ja-JP" altLang="en-US" sz="1400" dirty="0">
                <a:latin typeface="メイリオ" panose="020B0604030504040204" pitchFamily="50" charset="-128"/>
                <a:ea typeface="メイリオ" panose="020B0604030504040204" pitchFamily="50" charset="-128"/>
              </a:rPr>
              <a:t>しかし</a:t>
            </a:r>
            <a:r>
              <a:rPr lang="en-US" altLang="ja-JP" sz="1400" b="1" dirty="0">
                <a:latin typeface="メイリオ" panose="020B0604030504040204" pitchFamily="50" charset="-128"/>
                <a:ea typeface="メイリオ" panose="020B0604030504040204" pitchFamily="50" charset="-128"/>
              </a:rPr>
              <a:t>KSR</a:t>
            </a:r>
            <a:r>
              <a:rPr lang="ja-JP" altLang="en-US" sz="1400" b="1" dirty="0">
                <a:latin typeface="メイリオ" panose="020B0604030504040204" pitchFamily="50" charset="-128"/>
                <a:ea typeface="メイリオ" panose="020B0604030504040204" pitchFamily="50" charset="-128"/>
              </a:rPr>
              <a:t>判決後</a:t>
            </a:r>
            <a:r>
              <a:rPr lang="ja-JP" altLang="en-US" sz="1400" dirty="0">
                <a:latin typeface="メイリオ" panose="020B0604030504040204" pitchFamily="50" charset="-128"/>
                <a:ea typeface="メイリオ" panose="020B0604030504040204" pitchFamily="50" charset="-128"/>
              </a:rPr>
              <a:t>の</a:t>
            </a:r>
            <a:r>
              <a:rPr lang="en-US" altLang="ja-JP" sz="1400" b="1" dirty="0">
                <a:solidFill>
                  <a:srgbClr val="0000FF"/>
                </a:solidFill>
                <a:latin typeface="メイリオ" panose="020B0604030504040204" pitchFamily="50" charset="-128"/>
                <a:ea typeface="メイリオ" panose="020B0604030504040204" pitchFamily="50" charset="-128"/>
              </a:rPr>
              <a:t>MPEP2143</a:t>
            </a:r>
            <a:r>
              <a:rPr lang="ja-JP" altLang="en-US" sz="1400" dirty="0">
                <a:latin typeface="メイリオ" panose="020B0604030504040204" pitchFamily="50" charset="-128"/>
                <a:ea typeface="メイリオ" panose="020B0604030504040204" pitchFamily="50" charset="-128"/>
              </a:rPr>
              <a:t>にも</a:t>
            </a:r>
            <a:r>
              <a:rPr lang="en-US" altLang="ja-JP" sz="1400" b="1" dirty="0">
                <a:latin typeface="メイリオ" panose="020B0604030504040204" pitchFamily="50" charset="-128"/>
                <a:ea typeface="メイリオ" panose="020B0604030504040204" pitchFamily="50" charset="-128"/>
              </a:rPr>
              <a:t>KSR</a:t>
            </a:r>
            <a:r>
              <a:rPr lang="ja-JP" altLang="en-US" sz="1400" b="1" dirty="0">
                <a:latin typeface="メイリオ" panose="020B0604030504040204" pitchFamily="50" charset="-128"/>
                <a:ea typeface="メイリオ" panose="020B0604030504040204" pitchFamily="50" charset="-128"/>
              </a:rPr>
              <a:t>判決前</a:t>
            </a:r>
            <a:r>
              <a:rPr lang="ja-JP" altLang="en-US" sz="1400" dirty="0">
                <a:latin typeface="メイリオ" panose="020B0604030504040204" pitchFamily="50" charset="-128"/>
                <a:ea typeface="メイリオ" panose="020B0604030504040204" pitchFamily="50" charset="-128"/>
              </a:rPr>
              <a:t>の</a:t>
            </a:r>
            <a:r>
              <a:rPr lang="en-US" altLang="ja-JP" sz="1400" dirty="0">
                <a:latin typeface="メイリオ" panose="020B0604030504040204" pitchFamily="50" charset="-128"/>
                <a:ea typeface="メイリオ" panose="020B0604030504040204" pitchFamily="50" charset="-128"/>
              </a:rPr>
              <a:t>MPEP2143</a:t>
            </a:r>
            <a:r>
              <a:rPr lang="ja-JP" altLang="en-US" sz="1400" dirty="0">
                <a:latin typeface="メイリオ" panose="020B0604030504040204" pitchFamily="50" charset="-128"/>
                <a:ea typeface="メイリオ" panose="020B0604030504040204" pitchFamily="50" charset="-128"/>
              </a:rPr>
              <a:t>の</a:t>
            </a:r>
            <a:r>
              <a:rPr lang="en-US" altLang="ja-JP" sz="1400" dirty="0">
                <a:latin typeface="メイリオ" panose="020B0604030504040204" pitchFamily="50" charset="-128"/>
                <a:ea typeface="メイリオ" panose="020B0604030504040204" pitchFamily="50" charset="-128"/>
              </a:rPr>
              <a:t>3</a:t>
            </a:r>
            <a:r>
              <a:rPr lang="ja-JP" altLang="en-US" sz="1400" dirty="0">
                <a:latin typeface="メイリオ" panose="020B0604030504040204" pitchFamily="50" charset="-128"/>
                <a:ea typeface="メイリオ" panose="020B0604030504040204" pitchFamily="50" charset="-128"/>
              </a:rPr>
              <a:t>要件</a:t>
            </a:r>
            <a:endParaRPr lang="en-US" altLang="ja-JP" sz="1400" dirty="0">
              <a:latin typeface="メイリオ" panose="020B0604030504040204" pitchFamily="50" charset="-128"/>
              <a:ea typeface="メイリオ" panose="020B0604030504040204" pitchFamily="50" charset="-128"/>
            </a:endParaRPr>
          </a:p>
          <a:p>
            <a:pPr marL="0" indent="0" algn="ctr">
              <a:spcBef>
                <a:spcPct val="0"/>
              </a:spcBef>
              <a:spcAft>
                <a:spcPct val="35000"/>
              </a:spcAft>
              <a:buFont typeface="Wingdings 2" pitchFamily="18" charset="2"/>
              <a:buNone/>
            </a:pPr>
            <a:r>
              <a:rPr lang="ja-JP" altLang="en-US" sz="1400" dirty="0">
                <a:latin typeface="メイリオ" panose="020B0604030504040204" pitchFamily="50" charset="-128"/>
                <a:ea typeface="メイリオ" panose="020B0604030504040204" pitchFamily="50" charset="-128"/>
              </a:rPr>
              <a:t>に対応する要件は維持されている。</a:t>
            </a:r>
            <a:endParaRPr lang="en-US" altLang="ja-JP" sz="1400" dirty="0">
              <a:latin typeface="メイリオ" panose="020B0604030504040204" pitchFamily="50" charset="-128"/>
              <a:ea typeface="メイリオ" panose="020B0604030504040204" pitchFamily="50" charset="-128"/>
            </a:endParaRPr>
          </a:p>
          <a:p>
            <a:pPr marL="0" indent="0" algn="ctr">
              <a:spcBef>
                <a:spcPct val="0"/>
              </a:spcBef>
              <a:spcAft>
                <a:spcPct val="35000"/>
              </a:spcAft>
              <a:buNone/>
            </a:pPr>
            <a:r>
              <a:rPr lang="ja-JP" altLang="en-US" sz="1400" dirty="0">
                <a:latin typeface="メイリオ" panose="020B0604030504040204" pitchFamily="50" charset="-128"/>
                <a:ea typeface="メイリオ" panose="020B0604030504040204" pitchFamily="50" charset="-128"/>
              </a:rPr>
              <a:t>但し、</a:t>
            </a:r>
            <a:r>
              <a:rPr lang="en-US" altLang="ja-JP" sz="1400" dirty="0">
                <a:latin typeface="メイリオ" panose="020B0604030504040204" pitchFamily="50" charset="-128"/>
                <a:ea typeface="メイリオ" panose="020B0604030504040204" pitchFamily="50" charset="-128"/>
              </a:rPr>
              <a:t>KSR</a:t>
            </a:r>
            <a:r>
              <a:rPr lang="ja-JP" altLang="en-US" sz="1400" dirty="0">
                <a:latin typeface="メイリオ" panose="020B0604030504040204" pitchFamily="50" charset="-128"/>
                <a:ea typeface="メイリオ" panose="020B0604030504040204" pitchFamily="50" charset="-128"/>
              </a:rPr>
              <a:t>前</a:t>
            </a:r>
            <a:r>
              <a:rPr lang="en-US" altLang="ja-JP" sz="1400" dirty="0">
                <a:latin typeface="メイリオ" panose="020B0604030504040204" pitchFamily="50" charset="-128"/>
                <a:ea typeface="メイリオ" panose="020B0604030504040204" pitchFamily="50" charset="-128"/>
              </a:rPr>
              <a:t>MPEP2143</a:t>
            </a:r>
            <a:r>
              <a:rPr lang="ja-JP" altLang="en-US" sz="1400" dirty="0">
                <a:latin typeface="メイリオ" panose="020B0604030504040204" pitchFamily="50" charset="-128"/>
                <a:ea typeface="メイリオ" panose="020B0604030504040204" pitchFamily="50" charset="-128"/>
              </a:rPr>
              <a:t>で記載された</a:t>
            </a:r>
            <a:r>
              <a:rPr lang="ja-JP" altLang="en-US" sz="1400" dirty="0">
                <a:solidFill>
                  <a:srgbClr val="FF0000"/>
                </a:solidFill>
                <a:latin typeface="メイリオ" panose="020B0604030504040204" pitchFamily="50" charset="-128"/>
                <a:ea typeface="メイリオ" panose="020B0604030504040204" pitchFamily="50" charset="-128"/>
              </a:rPr>
              <a:t>第</a:t>
            </a:r>
            <a:r>
              <a:rPr lang="en-US" altLang="ja-JP" sz="1400" dirty="0">
                <a:solidFill>
                  <a:srgbClr val="FF0000"/>
                </a:solidFill>
                <a:latin typeface="メイリオ" panose="020B0604030504040204" pitchFamily="50" charset="-128"/>
                <a:ea typeface="メイリオ" panose="020B0604030504040204" pitchFamily="50" charset="-128"/>
              </a:rPr>
              <a:t>1</a:t>
            </a:r>
            <a:r>
              <a:rPr lang="ja-JP" altLang="en-US" sz="1400" dirty="0">
                <a:solidFill>
                  <a:srgbClr val="FF0000"/>
                </a:solidFill>
                <a:latin typeface="メイリオ" panose="020B0604030504040204" pitchFamily="50" charset="-128"/>
                <a:ea typeface="メイリオ" panose="020B0604030504040204" pitchFamily="50" charset="-128"/>
              </a:rPr>
              <a:t>要件</a:t>
            </a:r>
            <a:r>
              <a:rPr lang="ja-JP" altLang="en-US" sz="1400" dirty="0">
                <a:latin typeface="メイリオ" panose="020B0604030504040204" pitchFamily="50" charset="-128"/>
                <a:ea typeface="メイリオ" panose="020B0604030504040204" pitchFamily="50" charset="-128"/>
              </a:rPr>
              <a:t>、</a:t>
            </a:r>
            <a:r>
              <a:rPr lang="ja-JP" altLang="en-US" sz="1400" dirty="0">
                <a:solidFill>
                  <a:srgbClr val="FF0000"/>
                </a:solidFill>
                <a:latin typeface="メイリオ" panose="020B0604030504040204" pitchFamily="50" charset="-128"/>
                <a:ea typeface="メイリオ" panose="020B0604030504040204" pitchFamily="50" charset="-128"/>
              </a:rPr>
              <a:t>第</a:t>
            </a:r>
            <a:r>
              <a:rPr lang="en-US" altLang="ja-JP" sz="1400" dirty="0">
                <a:solidFill>
                  <a:srgbClr val="FF0000"/>
                </a:solidFill>
                <a:latin typeface="メイリオ" panose="020B0604030504040204" pitchFamily="50" charset="-128"/>
                <a:ea typeface="メイリオ" panose="020B0604030504040204" pitchFamily="50" charset="-128"/>
              </a:rPr>
              <a:t>2</a:t>
            </a:r>
            <a:r>
              <a:rPr lang="ja-JP" altLang="en-US" sz="1400" dirty="0">
                <a:solidFill>
                  <a:srgbClr val="FF0000"/>
                </a:solidFill>
                <a:latin typeface="メイリオ" panose="020B0604030504040204" pitchFamily="50" charset="-128"/>
                <a:ea typeface="メイリオ" panose="020B0604030504040204" pitchFamily="50" charset="-128"/>
              </a:rPr>
              <a:t>要件</a:t>
            </a:r>
            <a:r>
              <a:rPr lang="ja-JP" altLang="en-US" sz="1400" dirty="0">
                <a:latin typeface="メイリオ" panose="020B0604030504040204" pitchFamily="50" charset="-128"/>
                <a:ea typeface="メイリオ" panose="020B0604030504040204" pitchFamily="50" charset="-128"/>
              </a:rPr>
              <a:t>、</a:t>
            </a:r>
            <a:r>
              <a:rPr lang="ja-JP" altLang="en-US" sz="1400" dirty="0">
                <a:solidFill>
                  <a:srgbClr val="FF0000"/>
                </a:solidFill>
                <a:latin typeface="メイリオ" panose="020B0604030504040204" pitchFamily="50" charset="-128"/>
                <a:ea typeface="メイリオ" panose="020B0604030504040204" pitchFamily="50" charset="-128"/>
              </a:rPr>
              <a:t>第</a:t>
            </a:r>
            <a:r>
              <a:rPr lang="en-US" altLang="ja-JP" sz="1400" dirty="0">
                <a:solidFill>
                  <a:srgbClr val="FF0000"/>
                </a:solidFill>
                <a:latin typeface="メイリオ" panose="020B0604030504040204" pitchFamily="50" charset="-128"/>
                <a:ea typeface="メイリオ" panose="020B0604030504040204" pitchFamily="50" charset="-128"/>
              </a:rPr>
              <a:t>3</a:t>
            </a:r>
            <a:r>
              <a:rPr lang="ja-JP" altLang="en-US" sz="1400" dirty="0">
                <a:solidFill>
                  <a:srgbClr val="FF0000"/>
                </a:solidFill>
                <a:latin typeface="メイリオ" panose="020B0604030504040204" pitchFamily="50" charset="-128"/>
                <a:ea typeface="メイリオ" panose="020B0604030504040204" pitchFamily="50" charset="-128"/>
              </a:rPr>
              <a:t>要件</a:t>
            </a:r>
            <a:r>
              <a:rPr lang="ja-JP" altLang="en-US" sz="1400" dirty="0">
                <a:latin typeface="メイリオ" panose="020B0604030504040204" pitchFamily="50" charset="-128"/>
                <a:ea typeface="メイリオ" panose="020B0604030504040204" pitchFamily="50" charset="-128"/>
              </a:rPr>
              <a:t>の</a:t>
            </a:r>
            <a:endParaRPr lang="en-US" altLang="ja-JP" sz="1400" dirty="0">
              <a:latin typeface="メイリオ" panose="020B0604030504040204" pitchFamily="50" charset="-128"/>
              <a:ea typeface="メイリオ" panose="020B0604030504040204" pitchFamily="50" charset="-128"/>
            </a:endParaRPr>
          </a:p>
          <a:p>
            <a:pPr marL="0" indent="0" algn="ctr">
              <a:spcBef>
                <a:spcPct val="0"/>
              </a:spcBef>
              <a:spcAft>
                <a:spcPct val="35000"/>
              </a:spcAft>
              <a:buNone/>
            </a:pPr>
            <a:r>
              <a:rPr lang="ja-JP" altLang="en-US" sz="1400" dirty="0">
                <a:latin typeface="メイリオ" panose="020B0604030504040204" pitchFamily="50" charset="-128"/>
                <a:ea typeface="メイリオ" panose="020B0604030504040204" pitchFamily="50" charset="-128"/>
              </a:rPr>
              <a:t>「</a:t>
            </a:r>
            <a:r>
              <a:rPr lang="ja-JP" altLang="en-US" sz="1400" u="sng" dirty="0">
                <a:highlight>
                  <a:srgbClr val="FFFF00"/>
                </a:highlight>
                <a:latin typeface="メイリオ" panose="020B0604030504040204" pitchFamily="50" charset="-128"/>
                <a:ea typeface="メイリオ" panose="020B0604030504040204" pitchFamily="50" charset="-128"/>
              </a:rPr>
              <a:t>全てが満たされなければならない（</a:t>
            </a:r>
            <a:r>
              <a:rPr lang="en-US" altLang="ja-JP" sz="1600" b="1" u="sng" dirty="0">
                <a:solidFill>
                  <a:srgbClr val="FF0000"/>
                </a:solidFill>
                <a:highlight>
                  <a:srgbClr val="FFFF00"/>
                </a:highlight>
                <a:latin typeface="メイリオ" panose="020B0604030504040204" pitchFamily="50" charset="-128"/>
                <a:ea typeface="メイリオ" panose="020B0604030504040204" pitchFamily="50" charset="-128"/>
              </a:rPr>
              <a:t>MUST BE</a:t>
            </a:r>
            <a:r>
              <a:rPr lang="ja-JP" altLang="en-US" sz="1600" b="1" u="sng" dirty="0">
                <a:solidFill>
                  <a:srgbClr val="FF0000"/>
                </a:solidFill>
                <a:highlight>
                  <a:srgbClr val="FFFF00"/>
                </a:highlight>
                <a:latin typeface="メイリオ" panose="020B0604030504040204" pitchFamily="50" charset="-128"/>
                <a:ea typeface="メイリオ" panose="020B0604030504040204" pitchFamily="50" charset="-128"/>
              </a:rPr>
              <a:t>　</a:t>
            </a:r>
            <a:r>
              <a:rPr lang="en-US" altLang="ja-JP" sz="1600" b="1" u="sng" dirty="0">
                <a:solidFill>
                  <a:srgbClr val="FF0000"/>
                </a:solidFill>
                <a:highlight>
                  <a:srgbClr val="FFFF00"/>
                </a:highlight>
                <a:latin typeface="メイリオ" panose="020B0604030504040204" pitchFamily="50" charset="-128"/>
                <a:ea typeface="メイリオ" panose="020B0604030504040204" pitchFamily="50" charset="-128"/>
              </a:rPr>
              <a:t>MET</a:t>
            </a:r>
            <a:r>
              <a:rPr lang="ja-JP" altLang="en-US" sz="1400" u="sng" dirty="0">
                <a:highlight>
                  <a:srgbClr val="FFFF00"/>
                </a:highlight>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」という文言が</a:t>
            </a:r>
            <a:r>
              <a:rPr lang="ja-JP" altLang="en-US" sz="1400" u="sng" dirty="0">
                <a:latin typeface="メイリオ" panose="020B0604030504040204" pitchFamily="50" charset="-128"/>
                <a:ea typeface="メイリオ" panose="020B0604030504040204" pitchFamily="50" charset="-128"/>
              </a:rPr>
              <a:t>削除された</a:t>
            </a:r>
            <a:r>
              <a:rPr lang="ja-JP" altLang="en-US" sz="1400" dirty="0">
                <a:latin typeface="メイリオ" panose="020B0604030504040204" pitchFamily="50" charset="-128"/>
                <a:ea typeface="メイリオ" panose="020B0604030504040204" pitchFamily="50" charset="-128"/>
              </a:rPr>
              <a:t>。</a:t>
            </a:r>
            <a:endParaRPr lang="en-US" altLang="ja-JP" sz="1400" dirty="0">
              <a:latin typeface="メイリオ" panose="020B0604030504040204" pitchFamily="50" charset="-128"/>
              <a:ea typeface="メイリオ" panose="020B0604030504040204" pitchFamily="50" charset="-128"/>
            </a:endParaRPr>
          </a:p>
          <a:p>
            <a:pPr marL="0" indent="0">
              <a:spcBef>
                <a:spcPct val="0"/>
              </a:spcBef>
              <a:spcAft>
                <a:spcPct val="35000"/>
              </a:spcAft>
              <a:buFont typeface="Wingdings 2" pitchFamily="18" charset="2"/>
              <a:buNone/>
            </a:pPr>
            <a:endParaRPr lang="ja-JP" altLang="en-US" sz="1400" dirty="0">
              <a:latin typeface="メイリオ" panose="020B0604030504040204" pitchFamily="50" charset="-128"/>
              <a:ea typeface="メイリオ" panose="020B0604030504040204" pitchFamily="50" charset="-128"/>
            </a:endParaRPr>
          </a:p>
          <a:p>
            <a:pPr marL="0" indent="0">
              <a:lnSpc>
                <a:spcPct val="150000"/>
              </a:lnSpc>
              <a:spcBef>
                <a:spcPct val="0"/>
              </a:spcBef>
              <a:buFont typeface="Wingdings 2" pitchFamily="18" charset="2"/>
              <a:buNone/>
            </a:pPr>
            <a:r>
              <a:rPr lang="en-US" altLang="ja-JP" sz="1400" b="1" u="sng" dirty="0">
                <a:solidFill>
                  <a:srgbClr val="0000FF"/>
                </a:solidFill>
                <a:latin typeface="メイリオ" panose="020B0604030504040204" pitchFamily="50" charset="-128"/>
                <a:ea typeface="メイリオ" panose="020B0604030504040204" pitchFamily="50" charset="-128"/>
              </a:rPr>
              <a:t>MPEP2143</a:t>
            </a:r>
            <a:r>
              <a:rPr lang="en-US" altLang="ja-JP" sz="1400"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a:t>
            </a:r>
            <a:r>
              <a:rPr lang="ja-JP" altLang="en-US" sz="1400" b="1" u="sng" dirty="0">
                <a:latin typeface="メイリオ" panose="020B0604030504040204" pitchFamily="50" charset="-128"/>
                <a:ea typeface="メイリオ" panose="020B0604030504040204" pitchFamily="50" charset="-128"/>
              </a:rPr>
              <a:t>一応の自明性拒絶</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の要件</a:t>
            </a:r>
          </a:p>
          <a:p>
            <a:pPr marL="0" indent="0">
              <a:lnSpc>
                <a:spcPct val="150000"/>
              </a:lnSpc>
              <a:spcBef>
                <a:spcPct val="0"/>
              </a:spcBef>
              <a:buFont typeface="Wingdings 2" pitchFamily="18" charset="2"/>
              <a:buNone/>
            </a:pPr>
            <a:r>
              <a:rPr lang="en-US" altLang="ja-JP" sz="1400" b="1" dirty="0">
                <a:latin typeface="メイリオ" panose="020B0604030504040204" pitchFamily="50" charset="-128"/>
                <a:ea typeface="メイリオ" panose="020B0604030504040204" pitchFamily="50" charset="-128"/>
              </a:rPr>
              <a:t>MPEP2143.01</a:t>
            </a:r>
            <a:r>
              <a:rPr lang="en-US" sz="1400" b="1" dirty="0">
                <a:latin typeface="メイリオ" panose="020B0604030504040204" pitchFamily="50" charset="-128"/>
                <a:ea typeface="メイリオ" panose="020B0604030504040204" pitchFamily="50" charset="-128"/>
              </a:rPr>
              <a:t>：Suggestion or Motivation To Modify the References</a:t>
            </a:r>
          </a:p>
          <a:p>
            <a:pPr marL="0" indent="0">
              <a:lnSpc>
                <a:spcPct val="150000"/>
              </a:lnSpc>
              <a:spcBef>
                <a:spcPct val="0"/>
              </a:spcBef>
              <a:buFont typeface="Wingdings 2" pitchFamily="18" charset="2"/>
              <a:buNone/>
            </a:pPr>
            <a:r>
              <a:rPr lang="en-US" altLang="ja-JP" sz="1400" b="1" u="sng" dirty="0">
                <a:solidFill>
                  <a:srgbClr val="FF0000"/>
                </a:solidFill>
                <a:latin typeface="メイリオ" panose="020B0604030504040204" pitchFamily="50" charset="-128"/>
                <a:ea typeface="メイリオ" panose="020B0604030504040204" pitchFamily="50" charset="-128"/>
              </a:rPr>
              <a:t>TSM</a:t>
            </a:r>
            <a:r>
              <a:rPr lang="ja-JP" altLang="en-US" sz="1400" u="sng" dirty="0">
                <a:solidFill>
                  <a:srgbClr val="FF0000"/>
                </a:solidFill>
                <a:latin typeface="メイリオ" panose="020B0604030504040204" pitchFamily="50" charset="-128"/>
                <a:ea typeface="メイリオ" panose="020B0604030504040204" pitchFamily="50" charset="-128"/>
              </a:rPr>
              <a:t>が存在する場合には、先行技術を組合わせ</a:t>
            </a:r>
            <a:r>
              <a:rPr lang="ja-JP" altLang="en-US" sz="1400" dirty="0">
                <a:latin typeface="メイリオ" panose="020B0604030504040204" pitchFamily="50" charset="-128"/>
                <a:ea typeface="メイリオ" panose="020B0604030504040204" pitchFamily="50" charset="-128"/>
              </a:rPr>
              <a:t>、或いは、</a:t>
            </a:r>
            <a:r>
              <a:rPr lang="ja-JP" altLang="en-US" sz="1400" u="sng" dirty="0">
                <a:solidFill>
                  <a:srgbClr val="FF0000"/>
                </a:solidFill>
                <a:latin typeface="メイリオ" panose="020B0604030504040204" pitchFamily="50" charset="-128"/>
                <a:ea typeface="メイリオ" panose="020B0604030504040204" pitchFamily="50" charset="-128"/>
              </a:rPr>
              <a:t>先行技術に変更</a:t>
            </a:r>
            <a:r>
              <a:rPr lang="ja-JP" altLang="en-US" sz="1400" dirty="0">
                <a:latin typeface="メイリオ" panose="020B0604030504040204" pitchFamily="50" charset="-128"/>
                <a:ea typeface="メイリオ" panose="020B0604030504040204" pitchFamily="50" charset="-128"/>
              </a:rPr>
              <a:t>を加えることでクレームされた発明を創出する（クレームの構成要素を満たす）場合に自明性を挙証できる ；</a:t>
            </a:r>
            <a:r>
              <a:rPr lang="en-US" sz="1400" dirty="0">
                <a:latin typeface="メイリオ" panose="020B0604030504040204" pitchFamily="50" charset="-128"/>
                <a:ea typeface="メイリオ" panose="020B0604030504040204" pitchFamily="50" charset="-128"/>
              </a:rPr>
              <a:t> </a:t>
            </a:r>
            <a:endParaRPr lang="ja-JP" altLang="en-US" sz="1400" dirty="0">
              <a:latin typeface="メイリオ" panose="020B0604030504040204" pitchFamily="50" charset="-128"/>
              <a:ea typeface="メイリオ" panose="020B0604030504040204" pitchFamily="50" charset="-128"/>
            </a:endParaRPr>
          </a:p>
          <a:p>
            <a:pPr marL="0" indent="0">
              <a:lnSpc>
                <a:spcPct val="150000"/>
              </a:lnSpc>
              <a:spcBef>
                <a:spcPct val="0"/>
              </a:spcBef>
              <a:buFont typeface="Wingdings 2" pitchFamily="18" charset="2"/>
              <a:buNone/>
            </a:pPr>
            <a:r>
              <a:rPr lang="en-US" altLang="ja-JP" sz="1400" b="1" dirty="0">
                <a:latin typeface="メイリオ" panose="020B0604030504040204" pitchFamily="50" charset="-128"/>
                <a:ea typeface="メイリオ" panose="020B0604030504040204" pitchFamily="50" charset="-128"/>
              </a:rPr>
              <a:t>MPEP2143.02</a:t>
            </a:r>
            <a:r>
              <a:rPr lang="en-US" sz="1400" b="1" dirty="0">
                <a:latin typeface="メイリオ" panose="020B0604030504040204" pitchFamily="50" charset="-128"/>
                <a:ea typeface="メイリオ" panose="020B0604030504040204" pitchFamily="50" charset="-128"/>
              </a:rPr>
              <a:t>：Reasonable Expectation of Success if Required</a:t>
            </a:r>
            <a:endParaRPr lang="en-US" sz="1400" b="1" dirty="0">
              <a:solidFill>
                <a:srgbClr val="CC0000"/>
              </a:solidFill>
              <a:latin typeface="メイリオ" panose="020B0604030504040204" pitchFamily="50" charset="-128"/>
              <a:ea typeface="メイリオ" panose="020B0604030504040204" pitchFamily="50" charset="-128"/>
            </a:endParaRPr>
          </a:p>
          <a:p>
            <a:pPr marL="0" indent="0">
              <a:lnSpc>
                <a:spcPct val="150000"/>
              </a:lnSpc>
              <a:spcBef>
                <a:spcPct val="0"/>
              </a:spcBef>
              <a:buFont typeface="Wingdings 2" pitchFamily="18" charset="2"/>
              <a:buNone/>
            </a:pPr>
            <a:r>
              <a:rPr lang="ja-JP" altLang="en-US" sz="1400" dirty="0">
                <a:latin typeface="メイリオ" panose="020B0604030504040204" pitchFamily="50" charset="-128"/>
                <a:ea typeface="メイリオ" panose="020B0604030504040204" pitchFamily="50" charset="-128"/>
              </a:rPr>
              <a:t>先行技術に</a:t>
            </a:r>
            <a:r>
              <a:rPr lang="ja-JP" altLang="en-US" sz="1400" u="sng" dirty="0">
                <a:latin typeface="メイリオ" panose="020B0604030504040204" pitchFamily="50" charset="-128"/>
                <a:ea typeface="メイリオ" panose="020B0604030504040204" pitchFamily="50" charset="-128"/>
              </a:rPr>
              <a:t>変更を加える</a:t>
            </a:r>
            <a:r>
              <a:rPr lang="ja-JP" altLang="en-US" sz="1400" dirty="0">
                <a:latin typeface="メイリオ" panose="020B0604030504040204" pitchFamily="50" charset="-128"/>
                <a:ea typeface="メイリオ" panose="020B0604030504040204" pitchFamily="50" charset="-128"/>
              </a:rPr>
              <a:t>、或いは、</a:t>
            </a:r>
            <a:r>
              <a:rPr lang="en-US" sz="1400" u="sng" dirty="0" err="1">
                <a:latin typeface="メイリオ" panose="020B0604030504040204" pitchFamily="50" charset="-128"/>
                <a:ea typeface="メイリオ" panose="020B0604030504040204" pitchFamily="50" charset="-128"/>
              </a:rPr>
              <a:t>組合わせ</a:t>
            </a:r>
            <a:r>
              <a:rPr lang="ja-JP" altLang="en-US" sz="1400" u="sng" dirty="0">
                <a:latin typeface="メイリオ" panose="020B0604030504040204" pitchFamily="50" charset="-128"/>
                <a:ea typeface="メイリオ" panose="020B0604030504040204" pitchFamily="50" charset="-128"/>
              </a:rPr>
              <a:t>ること</a:t>
            </a:r>
            <a:r>
              <a:rPr lang="ja-JP" altLang="en-US" sz="1400" dirty="0">
                <a:latin typeface="メイリオ" panose="020B0604030504040204" pitchFamily="50" charset="-128"/>
                <a:ea typeface="メイリオ" panose="020B0604030504040204" pitchFamily="50" charset="-128"/>
              </a:rPr>
              <a:t>でクレーム発明を創出する場合（クレームの構成要素を満たす場合）に、当該変更、或いは、組合せが</a:t>
            </a:r>
            <a:r>
              <a:rPr lang="en-US" sz="1400" u="sng" dirty="0" err="1">
                <a:solidFill>
                  <a:srgbClr val="FF0000"/>
                </a:solidFill>
                <a:latin typeface="メイリオ" panose="020B0604030504040204" pitchFamily="50" charset="-128"/>
                <a:ea typeface="メイリオ" panose="020B0604030504040204" pitchFamily="50" charset="-128"/>
              </a:rPr>
              <a:t>成功すること</a:t>
            </a:r>
            <a:r>
              <a:rPr lang="ja-JP" altLang="en-US" sz="1400" u="sng" dirty="0">
                <a:solidFill>
                  <a:srgbClr val="FF0000"/>
                </a:solidFill>
                <a:latin typeface="メイリオ" panose="020B0604030504040204" pitchFamily="50" charset="-128"/>
                <a:ea typeface="メイリオ" panose="020B0604030504040204" pitchFamily="50" charset="-128"/>
              </a:rPr>
              <a:t>を</a:t>
            </a:r>
            <a:r>
              <a:rPr lang="en-US" sz="1400" u="sng" dirty="0" err="1">
                <a:solidFill>
                  <a:srgbClr val="FF0000"/>
                </a:solidFill>
                <a:latin typeface="メイリオ" panose="020B0604030504040204" pitchFamily="50" charset="-128"/>
                <a:ea typeface="メイリオ" panose="020B0604030504040204" pitchFamily="50" charset="-128"/>
              </a:rPr>
              <a:t>合理的に期待できる</a:t>
            </a:r>
            <a:r>
              <a:rPr lang="ja-JP" altLang="en-US" sz="1400" dirty="0">
                <a:latin typeface="メイリオ" panose="020B0604030504040204" pitchFamily="50" charset="-128"/>
                <a:ea typeface="メイリオ" panose="020B0604030504040204" pitchFamily="50" charset="-128"/>
              </a:rPr>
              <a:t>場合にはクレームを自明として拒絶しても良い</a:t>
            </a:r>
            <a:r>
              <a:rPr lang="en-US" altLang="ja-JP" sz="1400" dirty="0">
                <a:latin typeface="メイリオ" panose="020B0604030504040204" pitchFamily="50" charset="-128"/>
                <a:ea typeface="メイリオ" panose="020B0604030504040204" pitchFamily="50" charset="-128"/>
              </a:rPr>
              <a:t> </a:t>
            </a:r>
            <a:r>
              <a:rPr lang="en-US" sz="1400" dirty="0">
                <a:latin typeface="メイリオ" panose="020B0604030504040204" pitchFamily="50" charset="-128"/>
                <a:ea typeface="メイリオ" panose="020B0604030504040204" pitchFamily="50" charset="-128"/>
              </a:rPr>
              <a:t>； </a:t>
            </a:r>
            <a:endParaRPr lang="ja-JP" altLang="en-US" sz="1400" dirty="0">
              <a:latin typeface="メイリオ" panose="020B0604030504040204" pitchFamily="50" charset="-128"/>
              <a:ea typeface="メイリオ" panose="020B0604030504040204" pitchFamily="50" charset="-128"/>
            </a:endParaRPr>
          </a:p>
          <a:p>
            <a:pPr marL="0" indent="0">
              <a:lnSpc>
                <a:spcPct val="150000"/>
              </a:lnSpc>
              <a:spcBef>
                <a:spcPct val="0"/>
              </a:spcBef>
              <a:buFont typeface="Wingdings 2" pitchFamily="18" charset="2"/>
              <a:buNone/>
            </a:pPr>
            <a:r>
              <a:rPr lang="en-US" altLang="ja-JP" sz="1400" b="1" dirty="0">
                <a:latin typeface="メイリオ" panose="020B0604030504040204" pitchFamily="50" charset="-128"/>
                <a:ea typeface="メイリオ" panose="020B0604030504040204" pitchFamily="50" charset="-128"/>
              </a:rPr>
              <a:t>MPEP2143.03</a:t>
            </a:r>
            <a:r>
              <a:rPr lang="en-US" sz="1400" b="1" dirty="0">
                <a:latin typeface="メイリオ" panose="020B0604030504040204" pitchFamily="50" charset="-128"/>
                <a:ea typeface="メイリオ" panose="020B0604030504040204" pitchFamily="50" charset="-128"/>
              </a:rPr>
              <a:t>：All Claim Limitations Must Be Considered</a:t>
            </a:r>
          </a:p>
          <a:p>
            <a:pPr marL="0" indent="0">
              <a:lnSpc>
                <a:spcPct val="150000"/>
              </a:lnSpc>
              <a:spcBef>
                <a:spcPct val="0"/>
              </a:spcBef>
              <a:buFont typeface="Wingdings 2" pitchFamily="18" charset="2"/>
              <a:buNone/>
            </a:pPr>
            <a:r>
              <a:rPr lang="ja-JP" altLang="en-US" sz="1400" dirty="0">
                <a:latin typeface="メイリオ" panose="020B0604030504040204" pitchFamily="50" charset="-128"/>
                <a:ea typeface="メイリオ" panose="020B0604030504040204" pitchFamily="50" charset="-128"/>
              </a:rPr>
              <a:t>審査官は</a:t>
            </a:r>
            <a:r>
              <a:rPr lang="en-US" sz="1400" u="sng" dirty="0" err="1">
                <a:solidFill>
                  <a:srgbClr val="FF0000"/>
                </a:solidFill>
                <a:latin typeface="メイリオ" panose="020B0604030504040204" pitchFamily="50" charset="-128"/>
                <a:ea typeface="メイリオ" panose="020B0604030504040204" pitchFamily="50" charset="-128"/>
              </a:rPr>
              <a:t>クレーム</a:t>
            </a:r>
            <a:r>
              <a:rPr lang="ja-JP" altLang="en-US" sz="1400" u="sng" dirty="0">
                <a:solidFill>
                  <a:srgbClr val="FF0000"/>
                </a:solidFill>
                <a:latin typeface="メイリオ" panose="020B0604030504040204" pitchFamily="50" charset="-128"/>
                <a:ea typeface="メイリオ" panose="020B0604030504040204" pitchFamily="50" charset="-128"/>
              </a:rPr>
              <a:t>の</a:t>
            </a:r>
            <a:r>
              <a:rPr lang="en-US" sz="1400" u="sng" dirty="0" err="1">
                <a:solidFill>
                  <a:srgbClr val="FF0000"/>
                </a:solidFill>
                <a:latin typeface="メイリオ" panose="020B0604030504040204" pitchFamily="50" charset="-128"/>
                <a:ea typeface="メイリオ" panose="020B0604030504040204" pitchFamily="50" charset="-128"/>
              </a:rPr>
              <a:t>構成要素</a:t>
            </a:r>
            <a:r>
              <a:rPr lang="ja-JP" altLang="en-US" sz="1400" u="sng" dirty="0">
                <a:solidFill>
                  <a:srgbClr val="FF0000"/>
                </a:solidFill>
                <a:latin typeface="メイリオ" panose="020B0604030504040204" pitchFamily="50" charset="-128"/>
                <a:ea typeface="メイリオ" panose="020B0604030504040204" pitchFamily="50" charset="-128"/>
              </a:rPr>
              <a:t>の全て</a:t>
            </a:r>
            <a:r>
              <a:rPr lang="en-US" sz="1400" u="sng" dirty="0">
                <a:solidFill>
                  <a:srgbClr val="FF0000"/>
                </a:solidFill>
                <a:latin typeface="メイリオ" panose="020B0604030504040204" pitchFamily="50" charset="-128"/>
                <a:ea typeface="メイリオ" panose="020B0604030504040204" pitchFamily="50" charset="-128"/>
              </a:rPr>
              <a:t>を</a:t>
            </a:r>
            <a:r>
              <a:rPr lang="ja-JP" altLang="en-US" sz="1400" u="sng" dirty="0">
                <a:solidFill>
                  <a:srgbClr val="FF0000"/>
                </a:solidFill>
                <a:latin typeface="メイリオ" panose="020B0604030504040204" pitchFamily="50" charset="-128"/>
                <a:ea typeface="メイリオ" panose="020B0604030504040204" pitchFamily="50" charset="-128"/>
              </a:rPr>
              <a:t>考慮</a:t>
            </a:r>
            <a:r>
              <a:rPr lang="ja-JP" altLang="en-US" sz="1400" dirty="0">
                <a:latin typeface="メイリオ" panose="020B0604030504040204" pitchFamily="50" charset="-128"/>
                <a:ea typeface="メイリオ" panose="020B0604030504040204" pitchFamily="50" charset="-128"/>
              </a:rPr>
              <a:t>に入れて審査しなければならない</a:t>
            </a:r>
            <a:r>
              <a:rPr lang="en-US" altLang="ja-JP" sz="1400" dirty="0">
                <a:latin typeface="メイリオ" panose="020B0604030504040204" pitchFamily="50" charset="-128"/>
                <a:ea typeface="メイリオ" panose="020B0604030504040204" pitchFamily="50" charset="-128"/>
              </a:rPr>
              <a:t> </a:t>
            </a:r>
            <a:r>
              <a:rPr lang="en-US" sz="14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0" indent="0">
              <a:spcBef>
                <a:spcPct val="0"/>
              </a:spcBef>
              <a:spcAft>
                <a:spcPct val="35000"/>
              </a:spcAft>
              <a:buFont typeface="Wingdings 2" pitchFamily="18" charset="2"/>
              <a:buNone/>
            </a:pPr>
            <a:endParaRPr lang="en-US" altLang="ja-JP" sz="1400" dirty="0">
              <a:latin typeface="メイリオ" panose="020B0604030504040204" pitchFamily="50" charset="-128"/>
              <a:ea typeface="メイリオ" panose="020B0604030504040204" pitchFamily="50" charset="-128"/>
            </a:endParaRPr>
          </a:p>
          <a:p>
            <a:pPr marL="0" indent="0">
              <a:spcBef>
                <a:spcPct val="0"/>
              </a:spcBef>
              <a:spcAft>
                <a:spcPct val="35000"/>
              </a:spcAft>
              <a:buFont typeface="Wingdings 2" pitchFamily="18" charset="2"/>
              <a:buNone/>
            </a:pPr>
            <a:endParaRPr lang="ja-JP" altLang="en-US" sz="1400" dirty="0">
              <a:latin typeface="メイリオ" panose="020B0604030504040204" pitchFamily="50" charset="-128"/>
              <a:ea typeface="メイリオ" panose="020B0604030504040204" pitchFamily="50" charset="-128"/>
            </a:endParaRPr>
          </a:p>
          <a:p>
            <a:pPr>
              <a:spcBef>
                <a:spcPct val="0"/>
              </a:spcBef>
              <a:spcAft>
                <a:spcPct val="35000"/>
              </a:spcAft>
              <a:buFont typeface="Wingdings 2" pitchFamily="18" charset="2"/>
              <a:buNone/>
            </a:pPr>
            <a:endParaRPr lang="ja-JP" altLang="en-US" sz="1200" dirty="0">
              <a:latin typeface="Arial" charset="0"/>
              <a:ea typeface="ＭＳ Ｐゴシック" charset="-128"/>
            </a:endParaRPr>
          </a:p>
        </p:txBody>
      </p:sp>
      <p:sp>
        <p:nvSpPr>
          <p:cNvPr id="5" name="Footer Placeholder 4">
            <a:extLst>
              <a:ext uri="{FF2B5EF4-FFF2-40B4-BE49-F238E27FC236}">
                <a16:creationId xmlns:a16="http://schemas.microsoft.com/office/drawing/2014/main" id="{0646B46F-DF84-749D-EAF7-6034D02FD9F4}"/>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2993920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pPr>
              <a:defRPr/>
            </a:pPr>
            <a:fld id="{24C27665-005D-4EB6-9C0A-13114D69D8E9}" type="slidenum">
              <a:rPr lang="ja-JP" altLang="en-US"/>
              <a:pPr>
                <a:defRPr/>
              </a:pPr>
              <a:t>14</a:t>
            </a:fld>
            <a:endParaRPr lang="ja-JP" altLang="en-US" dirty="0"/>
          </a:p>
        </p:txBody>
      </p:sp>
      <p:sp>
        <p:nvSpPr>
          <p:cNvPr id="39940" name="タイトル 1"/>
          <p:cNvSpPr>
            <a:spLocks noGrp="1"/>
          </p:cNvSpPr>
          <p:nvPr>
            <p:ph type="title"/>
          </p:nvPr>
        </p:nvSpPr>
        <p:spPr/>
        <p:txBody>
          <a:bodyPr>
            <a:normAutofit/>
          </a:bodyPr>
          <a:lstStyle/>
          <a:p>
            <a:pPr algn="ctr"/>
            <a:r>
              <a:rPr lang="en-US" altLang="ja-JP" sz="3200" dirty="0">
                <a:solidFill>
                  <a:schemeClr val="tx1"/>
                </a:solidFill>
                <a:latin typeface="Arial" charset="0"/>
              </a:rPr>
              <a:t>[V] </a:t>
            </a:r>
            <a:r>
              <a:rPr lang="ja-JP" altLang="en-US" sz="3200" dirty="0">
                <a:solidFill>
                  <a:schemeClr val="tx1"/>
                </a:solidFill>
                <a:latin typeface="Arial" charset="0"/>
              </a:rPr>
              <a:t>まとめ</a:t>
            </a:r>
          </a:p>
        </p:txBody>
      </p:sp>
      <p:sp>
        <p:nvSpPr>
          <p:cNvPr id="39941" name="コンテンツ プレースホルダ 2"/>
          <p:cNvSpPr>
            <a:spLocks noGrp="1"/>
          </p:cNvSpPr>
          <p:nvPr>
            <p:ph sz="quarter" idx="1"/>
          </p:nvPr>
        </p:nvSpPr>
        <p:spPr>
          <a:xfrm>
            <a:off x="301625" y="1066800"/>
            <a:ext cx="8504238" cy="5032375"/>
          </a:xfrm>
        </p:spPr>
        <p:txBody>
          <a:bodyPr/>
          <a:lstStyle/>
          <a:p>
            <a:pPr marL="9525" indent="-9525">
              <a:spcBef>
                <a:spcPct val="0"/>
              </a:spcBef>
              <a:spcAft>
                <a:spcPts val="1200"/>
              </a:spcAft>
              <a:buFont typeface="Wingdings 2" pitchFamily="18" charset="2"/>
              <a:buNone/>
            </a:pPr>
            <a:endParaRPr lang="en-US" altLang="ja-JP" sz="1600" dirty="0">
              <a:latin typeface="メイリオ" panose="020B0604030504040204" pitchFamily="50" charset="-128"/>
              <a:ea typeface="メイリオ" panose="020B0604030504040204" pitchFamily="50" charset="-128"/>
            </a:endParaRPr>
          </a:p>
          <a:p>
            <a:pPr marL="9525" indent="-9525" algn="ctr">
              <a:spcBef>
                <a:spcPct val="0"/>
              </a:spcBef>
              <a:spcAft>
                <a:spcPts val="0"/>
              </a:spcAft>
              <a:buFont typeface="Wingdings 2" pitchFamily="18" charset="2"/>
              <a:buNone/>
            </a:pPr>
            <a:endParaRPr lang="en-US" altLang="ja-JP" sz="2000" dirty="0">
              <a:latin typeface="メイリオ" panose="020B0604030504040204" pitchFamily="50" charset="-128"/>
              <a:ea typeface="メイリオ" panose="020B0604030504040204" pitchFamily="50" charset="-128"/>
            </a:endParaRPr>
          </a:p>
          <a:p>
            <a:pPr marL="9525" indent="-9525">
              <a:lnSpc>
                <a:spcPct val="130000"/>
              </a:lnSpc>
              <a:spcBef>
                <a:spcPct val="0"/>
              </a:spcBef>
              <a:spcAft>
                <a:spcPts val="0"/>
              </a:spcAft>
              <a:buFont typeface="Wingdings 2" pitchFamily="18" charset="2"/>
              <a:buNone/>
            </a:pPr>
            <a:r>
              <a:rPr lang="ja-JP" altLang="en-US" sz="1600" dirty="0">
                <a:latin typeface="メイリオ" panose="020B0604030504040204" pitchFamily="50" charset="-128"/>
                <a:ea typeface="メイリオ" panose="020B0604030504040204" pitchFamily="50" charset="-128"/>
              </a:rPr>
              <a:t>米国特許出願実務者としては</a:t>
            </a:r>
            <a:r>
              <a:rPr lang="en-US" altLang="ja-JP" sz="1600" dirty="0">
                <a:latin typeface="メイリオ" panose="020B0604030504040204" pitchFamily="50" charset="-128"/>
                <a:ea typeface="メイリオ" panose="020B0604030504040204" pitchFamily="50" charset="-128"/>
              </a:rPr>
              <a:t>2008</a:t>
            </a:r>
            <a:r>
              <a:rPr lang="ja-JP" altLang="en-US" sz="1600" dirty="0">
                <a:latin typeface="メイリオ" panose="020B0604030504040204" pitchFamily="50" charset="-128"/>
                <a:ea typeface="メイリオ" panose="020B0604030504040204" pitchFamily="50" charset="-128"/>
              </a:rPr>
              <a:t>年の審査便覧の改訂時に前枚の</a:t>
            </a:r>
            <a:r>
              <a:rPr lang="en-US" altLang="ja-JP" sz="1600" dirty="0">
                <a:latin typeface="メイリオ" panose="020B0604030504040204" pitchFamily="50" charset="-128"/>
                <a:ea typeface="メイリオ" panose="020B0604030504040204" pitchFamily="50" charset="-128"/>
              </a:rPr>
              <a:t>(A)</a:t>
            </a: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(G)</a:t>
            </a:r>
            <a:r>
              <a:rPr lang="ja-JP" altLang="en-US" sz="1600" dirty="0">
                <a:latin typeface="メイリオ" panose="020B0604030504040204" pitchFamily="50" charset="-128"/>
                <a:ea typeface="メイリオ" panose="020B0604030504040204" pitchFamily="50" charset="-128"/>
              </a:rPr>
              <a:t>に対する</a:t>
            </a:r>
            <a:r>
              <a:rPr lang="en-US" altLang="ja-JP" sz="1600" dirty="0">
                <a:latin typeface="メイリオ" panose="020B0604030504040204" pitchFamily="50" charset="-128"/>
                <a:ea typeface="メイリオ" panose="020B0604030504040204" pitchFamily="50" charset="-128"/>
              </a:rPr>
              <a:t>EXAMPLES</a:t>
            </a:r>
            <a:r>
              <a:rPr lang="ja-JP" altLang="en-US" sz="1600" dirty="0">
                <a:latin typeface="メイリオ" panose="020B0604030504040204" pitchFamily="50" charset="-128"/>
                <a:ea typeface="メイリオ" panose="020B0604030504040204" pitchFamily="50" charset="-128"/>
              </a:rPr>
              <a:t>を学習した。しかし現在の自明性拒絶理由の対応として</a:t>
            </a:r>
            <a:r>
              <a:rPr lang="en-US" altLang="ja-JP" sz="1600" dirty="0">
                <a:latin typeface="メイリオ" panose="020B0604030504040204" pitchFamily="50" charset="-128"/>
                <a:ea typeface="メイリオ" panose="020B0604030504040204" pitchFamily="50" charset="-128"/>
              </a:rPr>
              <a:t>KSR</a:t>
            </a:r>
            <a:r>
              <a:rPr lang="ja-JP" altLang="en-US" sz="1600" dirty="0">
                <a:latin typeface="メイリオ" panose="020B0604030504040204" pitchFamily="50" charset="-128"/>
                <a:ea typeface="メイリオ" panose="020B0604030504040204" pitchFamily="50" charset="-128"/>
              </a:rPr>
              <a:t>事件の（</a:t>
            </a:r>
            <a:r>
              <a:rPr lang="en-US" altLang="ja-JP" sz="1600" dirty="0">
                <a:latin typeface="メイリオ" panose="020B0604030504040204" pitchFamily="50" charset="-128"/>
                <a:ea typeface="メイリオ" panose="020B0604030504040204" pitchFamily="50" charset="-128"/>
              </a:rPr>
              <a:t>A)</a:t>
            </a: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(G)</a:t>
            </a:r>
            <a:r>
              <a:rPr lang="ja-JP" altLang="en-US" sz="1600" dirty="0">
                <a:latin typeface="メイリオ" panose="020B0604030504040204" pitchFamily="50" charset="-128"/>
                <a:ea typeface="メイリオ" panose="020B0604030504040204" pitchFamily="50" charset="-128"/>
              </a:rPr>
              <a:t>或いは対応する</a:t>
            </a:r>
            <a:r>
              <a:rPr lang="en-US" altLang="ja-JP" sz="1600" dirty="0">
                <a:latin typeface="メイリオ" panose="020B0604030504040204" pitchFamily="50" charset="-128"/>
                <a:ea typeface="メイリオ" panose="020B0604030504040204" pitchFamily="50" charset="-128"/>
              </a:rPr>
              <a:t>EXAMPLES</a:t>
            </a:r>
            <a:r>
              <a:rPr lang="ja-JP" altLang="en-US" sz="1600" dirty="0">
                <a:latin typeface="メイリオ" panose="020B0604030504040204" pitchFamily="50" charset="-128"/>
                <a:ea typeface="メイリオ" panose="020B0604030504040204" pitchFamily="50" charset="-128"/>
              </a:rPr>
              <a:t>を参照し反論することは余りない。</a:t>
            </a:r>
            <a:endParaRPr lang="en-US" altLang="ja-JP" sz="1600" dirty="0">
              <a:latin typeface="メイリオ" panose="020B0604030504040204" pitchFamily="50" charset="-128"/>
              <a:ea typeface="メイリオ" panose="020B0604030504040204" pitchFamily="50" charset="-128"/>
            </a:endParaRPr>
          </a:p>
          <a:p>
            <a:pPr marL="9525" indent="-9525">
              <a:lnSpc>
                <a:spcPct val="130000"/>
              </a:lnSpc>
              <a:spcBef>
                <a:spcPct val="0"/>
              </a:spcBef>
              <a:spcAft>
                <a:spcPts val="0"/>
              </a:spcAft>
              <a:buFont typeface="Wingdings 2" pitchFamily="18" charset="2"/>
              <a:buNone/>
            </a:pPr>
            <a:endParaRPr lang="en-US" altLang="ja-JP" sz="1600" dirty="0">
              <a:latin typeface="メイリオ" panose="020B0604030504040204" pitchFamily="50" charset="-128"/>
              <a:ea typeface="メイリオ" panose="020B0604030504040204" pitchFamily="50" charset="-128"/>
            </a:endParaRPr>
          </a:p>
          <a:p>
            <a:pPr marL="9525" indent="-9525">
              <a:lnSpc>
                <a:spcPct val="130000"/>
              </a:lnSpc>
              <a:spcBef>
                <a:spcPct val="0"/>
              </a:spcBef>
              <a:spcAft>
                <a:spcPts val="0"/>
              </a:spcAft>
              <a:buFont typeface="Wingdings 2" pitchFamily="18" charset="2"/>
              <a:buNone/>
            </a:pPr>
            <a:r>
              <a:rPr lang="en-US" altLang="ja-JP" sz="1600" dirty="0">
                <a:latin typeface="メイリオ" panose="020B0604030504040204" pitchFamily="50" charset="-128"/>
                <a:ea typeface="メイリオ" panose="020B0604030504040204" pitchFamily="50" charset="-128"/>
              </a:rPr>
              <a:t>MPEP2143</a:t>
            </a:r>
            <a:r>
              <a:rPr lang="ja-JP" altLang="en-US" sz="1600" dirty="0">
                <a:latin typeface="メイリオ" panose="020B0604030504040204" pitchFamily="50" charset="-128"/>
                <a:ea typeface="メイリオ" panose="020B0604030504040204" pitchFamily="50" charset="-128"/>
              </a:rPr>
              <a:t>の（</a:t>
            </a:r>
            <a:r>
              <a:rPr lang="en-US" altLang="ja-JP" sz="1600" dirty="0">
                <a:latin typeface="メイリオ" panose="020B0604030504040204" pitchFamily="50" charset="-128"/>
                <a:ea typeface="メイリオ" panose="020B0604030504040204" pitchFamily="50" charset="-128"/>
              </a:rPr>
              <a:t>A)</a:t>
            </a: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(G)</a:t>
            </a:r>
            <a:r>
              <a:rPr lang="ja-JP" altLang="en-US" sz="1600" dirty="0">
                <a:latin typeface="メイリオ" panose="020B0604030504040204" pitchFamily="50" charset="-128"/>
                <a:ea typeface="メイリオ" panose="020B0604030504040204" pitchFamily="50" charset="-128"/>
              </a:rPr>
              <a:t>に対する</a:t>
            </a:r>
            <a:r>
              <a:rPr lang="en-US" altLang="ja-JP" sz="1600" dirty="0">
                <a:latin typeface="メイリオ" panose="020B0604030504040204" pitchFamily="50" charset="-128"/>
                <a:ea typeface="メイリオ" panose="020B0604030504040204" pitchFamily="50" charset="-128"/>
              </a:rPr>
              <a:t>EXAMPLES</a:t>
            </a:r>
            <a:r>
              <a:rPr lang="ja-JP" altLang="en-US" sz="1600" dirty="0">
                <a:latin typeface="メイリオ" panose="020B0604030504040204" pitchFamily="50" charset="-128"/>
                <a:ea typeface="メイリオ" panose="020B0604030504040204" pitchFamily="50" charset="-128"/>
              </a:rPr>
              <a:t>の追記は</a:t>
            </a:r>
            <a:r>
              <a:rPr lang="en-US" altLang="ja-JP" sz="1600" dirty="0">
                <a:latin typeface="メイリオ" panose="020B0604030504040204" pitchFamily="50" charset="-128"/>
                <a:ea typeface="メイリオ" panose="020B0604030504040204" pitchFamily="50" charset="-128"/>
              </a:rPr>
              <a:t>KSR</a:t>
            </a:r>
            <a:r>
              <a:rPr lang="ja-JP" altLang="en-US" sz="1600" dirty="0">
                <a:latin typeface="メイリオ" panose="020B0604030504040204" pitchFamily="50" charset="-128"/>
                <a:ea typeface="メイリオ" panose="020B0604030504040204" pitchFamily="50" charset="-128"/>
              </a:rPr>
              <a:t>最高裁判決に対する</a:t>
            </a:r>
            <a:r>
              <a:rPr lang="en-US" altLang="ja-JP" sz="1600" dirty="0">
                <a:latin typeface="メイリオ" panose="020B0604030504040204" pitchFamily="50" charset="-128"/>
                <a:ea typeface="メイリオ" panose="020B0604030504040204" pitchFamily="50" charset="-128"/>
              </a:rPr>
              <a:t>PTO</a:t>
            </a:r>
            <a:r>
              <a:rPr lang="ja-JP" altLang="en-US" sz="1600" dirty="0">
                <a:latin typeface="メイリオ" panose="020B0604030504040204" pitchFamily="50" charset="-128"/>
                <a:ea typeface="メイリオ" panose="020B0604030504040204" pitchFamily="50" charset="-128"/>
              </a:rPr>
              <a:t>の</a:t>
            </a:r>
            <a:r>
              <a:rPr lang="ja-JP" altLang="en-US" sz="1600" u="sng" dirty="0">
                <a:latin typeface="メイリオ" panose="020B0604030504040204" pitchFamily="50" charset="-128"/>
                <a:ea typeface="メイリオ" panose="020B0604030504040204" pitchFamily="50" charset="-128"/>
              </a:rPr>
              <a:t>過剰反応</a:t>
            </a:r>
            <a:r>
              <a:rPr lang="ja-JP" altLang="en-US" sz="1600" dirty="0">
                <a:latin typeface="メイリオ" panose="020B0604030504040204" pitchFamily="50" charset="-128"/>
                <a:ea typeface="メイリオ" panose="020B0604030504040204" pitchFamily="50" charset="-128"/>
              </a:rPr>
              <a:t>と理解するべきであろう。</a:t>
            </a:r>
            <a:endParaRPr lang="en-US" altLang="ja-JP" sz="1600" dirty="0">
              <a:latin typeface="メイリオ" panose="020B0604030504040204" pitchFamily="50" charset="-128"/>
              <a:ea typeface="メイリオ" panose="020B0604030504040204" pitchFamily="50" charset="-128"/>
            </a:endParaRPr>
          </a:p>
          <a:p>
            <a:pPr marL="9525" indent="-9525">
              <a:lnSpc>
                <a:spcPct val="130000"/>
              </a:lnSpc>
              <a:spcBef>
                <a:spcPct val="0"/>
              </a:spcBef>
              <a:spcAft>
                <a:spcPts val="0"/>
              </a:spcAft>
              <a:buFont typeface="Wingdings 2" pitchFamily="18" charset="2"/>
              <a:buNone/>
            </a:pPr>
            <a:endParaRPr lang="en-US" altLang="ja-JP" sz="1600" dirty="0">
              <a:latin typeface="メイリオ" panose="020B0604030504040204" pitchFamily="50" charset="-128"/>
              <a:ea typeface="メイリオ" panose="020B0604030504040204" pitchFamily="50" charset="-128"/>
            </a:endParaRPr>
          </a:p>
          <a:p>
            <a:pPr marL="9525" indent="-9525">
              <a:lnSpc>
                <a:spcPct val="130000"/>
              </a:lnSpc>
              <a:spcBef>
                <a:spcPct val="0"/>
              </a:spcBef>
              <a:spcAft>
                <a:spcPts val="0"/>
              </a:spcAft>
              <a:buFont typeface="Wingdings 2" pitchFamily="18" charset="2"/>
              <a:buNone/>
            </a:pPr>
            <a:r>
              <a:rPr lang="ja-JP" altLang="en-US" sz="1600" dirty="0">
                <a:latin typeface="メイリオ" panose="020B0604030504040204" pitchFamily="50" charset="-128"/>
                <a:ea typeface="メイリオ" panose="020B0604030504040204" pitchFamily="50" charset="-128"/>
              </a:rPr>
              <a:t>寧ろより効率的な対応としては</a:t>
            </a:r>
            <a:r>
              <a:rPr lang="en-US" altLang="ja-JP" sz="1600" dirty="0">
                <a:latin typeface="メイリオ" panose="020B0604030504040204" pitchFamily="50" charset="-128"/>
                <a:ea typeface="メイリオ" panose="020B0604030504040204" pitchFamily="50" charset="-128"/>
              </a:rPr>
              <a:t>MPEP2143</a:t>
            </a:r>
            <a:r>
              <a:rPr lang="ja-JP" altLang="en-US" sz="1600" dirty="0">
                <a:latin typeface="メイリオ" panose="020B0604030504040204" pitchFamily="50" charset="-128"/>
                <a:ea typeface="メイリオ" panose="020B0604030504040204" pitchFamily="50" charset="-128"/>
              </a:rPr>
              <a:t>及び</a:t>
            </a:r>
            <a:r>
              <a:rPr lang="en-US" altLang="ja-JP" sz="1600" dirty="0">
                <a:latin typeface="メイリオ" panose="020B0604030504040204" pitchFamily="50" charset="-128"/>
                <a:ea typeface="メイリオ" panose="020B0604030504040204" pitchFamily="50" charset="-128"/>
              </a:rPr>
              <a:t>MPEP2145</a:t>
            </a:r>
            <a:r>
              <a:rPr lang="ja-JP" altLang="en-US" sz="1600" dirty="0">
                <a:latin typeface="メイリオ" panose="020B0604030504040204" pitchFamily="50" charset="-128"/>
                <a:ea typeface="メイリオ" panose="020B0604030504040204" pitchFamily="50" charset="-128"/>
              </a:rPr>
              <a:t>で整合性のある箇所を整理し、自明性拒絶に反論するべきと考える。➡　次回</a:t>
            </a:r>
            <a:r>
              <a:rPr lang="en-US" altLang="ja-JP" sz="1600" b="1" u="sng" dirty="0">
                <a:latin typeface="メイリオ" panose="020B0604030504040204" pitchFamily="50" charset="-128"/>
                <a:ea typeface="メイリオ" panose="020B0604030504040204" pitchFamily="50" charset="-128"/>
              </a:rPr>
              <a:t>Short Lecture</a:t>
            </a:r>
            <a:r>
              <a:rPr lang="ja-JP" altLang="en-US" sz="1600" dirty="0">
                <a:latin typeface="メイリオ" panose="020B0604030504040204" pitchFamily="50" charset="-128"/>
                <a:ea typeface="メイリオ" panose="020B0604030504040204" pitchFamily="50" charset="-128"/>
              </a:rPr>
              <a:t>「</a:t>
            </a:r>
            <a:r>
              <a:rPr lang="ja-JP" altLang="en-US" sz="1600" b="1" dirty="0">
                <a:solidFill>
                  <a:srgbClr val="FF0000"/>
                </a:solidFill>
                <a:latin typeface="メイリオ" panose="020B0604030504040204" pitchFamily="50" charset="-128"/>
                <a:ea typeface="メイリオ" panose="020B0604030504040204" pitchFamily="50" charset="-128"/>
              </a:rPr>
              <a:t>自明性拒絶に対する有効な反論</a:t>
            </a:r>
            <a:r>
              <a:rPr lang="ja-JP" altLang="en-US" sz="1600" dirty="0">
                <a:latin typeface="メイリオ" panose="020B0604030504040204" pitchFamily="50" charset="-128"/>
                <a:ea typeface="メイリオ" panose="020B0604030504040204" pitchFamily="50" charset="-128"/>
              </a:rPr>
              <a:t>」にて。</a:t>
            </a:r>
            <a:endParaRPr lang="en-US" altLang="ja-JP" sz="1600" dirty="0">
              <a:latin typeface="メイリオ" panose="020B0604030504040204" pitchFamily="50" charset="-128"/>
              <a:ea typeface="メイリオ" panose="020B0604030504040204" pitchFamily="50" charset="-128"/>
            </a:endParaRPr>
          </a:p>
          <a:p>
            <a:pPr marL="9525" indent="-9525">
              <a:spcBef>
                <a:spcPct val="0"/>
              </a:spcBef>
              <a:spcAft>
                <a:spcPts val="0"/>
              </a:spcAft>
              <a:buFont typeface="Wingdings 2" pitchFamily="18" charset="2"/>
              <a:buNone/>
            </a:pPr>
            <a:endParaRPr lang="en-US" altLang="ja-JP" sz="1800" dirty="0">
              <a:latin typeface="メイリオ" panose="020B0604030504040204" pitchFamily="50" charset="-128"/>
              <a:ea typeface="メイリオ" panose="020B0604030504040204" pitchFamily="50" charset="-128"/>
            </a:endParaRPr>
          </a:p>
          <a:p>
            <a:pPr marL="9525" indent="-9525">
              <a:spcBef>
                <a:spcPct val="0"/>
              </a:spcBef>
              <a:spcAft>
                <a:spcPts val="0"/>
              </a:spcAft>
              <a:buFont typeface="Wingdings 2" pitchFamily="18" charset="2"/>
              <a:buNone/>
            </a:pPr>
            <a:endParaRPr lang="en-US" altLang="ja-JP" sz="1800" dirty="0">
              <a:latin typeface="メイリオ" panose="020B0604030504040204" pitchFamily="50" charset="-128"/>
              <a:ea typeface="メイリオ" panose="020B0604030504040204" pitchFamily="50" charset="-128"/>
            </a:endParaRPr>
          </a:p>
          <a:p>
            <a:pPr marL="9525" indent="-9525">
              <a:lnSpc>
                <a:spcPct val="150000"/>
              </a:lnSpc>
              <a:spcBef>
                <a:spcPct val="0"/>
              </a:spcBef>
              <a:spcAft>
                <a:spcPts val="1200"/>
              </a:spcAft>
              <a:buFont typeface="Wingdings 2" pitchFamily="18" charset="2"/>
              <a:buNone/>
            </a:pPr>
            <a:endParaRPr lang="en-US" altLang="ja-JP" sz="2800" dirty="0">
              <a:latin typeface="メイリオ" panose="020B0604030504040204" pitchFamily="50" charset="-128"/>
              <a:ea typeface="メイリオ" panose="020B0604030504040204" pitchFamily="50" charset="-128"/>
            </a:endParaRPr>
          </a:p>
        </p:txBody>
      </p:sp>
      <p:sp>
        <p:nvSpPr>
          <p:cNvPr id="5" name="Footer Placeholder 4">
            <a:extLst>
              <a:ext uri="{FF2B5EF4-FFF2-40B4-BE49-F238E27FC236}">
                <a16:creationId xmlns:a16="http://schemas.microsoft.com/office/drawing/2014/main" id="{B5175808-2596-9C73-B744-5EF7A9FA69E8}"/>
              </a:ext>
            </a:extLst>
          </p:cNvPr>
          <p:cNvSpPr>
            <a:spLocks noGrp="1"/>
          </p:cNvSpPr>
          <p:nvPr>
            <p:ph type="ftr" sz="quarter" idx="11"/>
          </p:nvPr>
        </p:nvSpPr>
        <p:spPr>
          <a:xfrm>
            <a:off x="3124200" y="6356350"/>
            <a:ext cx="2895600" cy="365125"/>
          </a:xfrm>
          <a:noFill/>
        </p:spPr>
        <p:txBody>
          <a:bodyPr/>
          <a:lstStyle>
            <a:lvl1pPr eaLnBrk="0" hangingPunct="0">
              <a:spcBef>
                <a:spcPct val="20000"/>
              </a:spcBef>
              <a:buClr>
                <a:schemeClr val="hlink"/>
              </a:buClr>
              <a:buSzPct val="65000"/>
              <a:buFont typeface="Wingdings" pitchFamily="2" charset="2"/>
              <a:buChar char="n"/>
              <a:defRPr kumimoji="1" sz="3200">
                <a:solidFill>
                  <a:schemeClr val="tx1"/>
                </a:solidFill>
                <a:latin typeface="Tahoma" pitchFamily="34" charset="0"/>
                <a:ea typeface="ＭＳ Ｐゴシック" charset="-128"/>
              </a:defRPr>
            </a:lvl1pPr>
            <a:lvl2pPr marL="742950" indent="-285750" eaLnBrk="0" hangingPunct="0">
              <a:spcBef>
                <a:spcPct val="20000"/>
              </a:spcBef>
              <a:buClr>
                <a:schemeClr val="tx1"/>
              </a:buClr>
              <a:buSzPct val="65000"/>
              <a:buFont typeface="Wingdings" pitchFamily="2" charset="2"/>
              <a:buChar char="n"/>
              <a:defRPr kumimoji="1" sz="2800">
                <a:solidFill>
                  <a:schemeClr val="tx1"/>
                </a:solidFill>
                <a:latin typeface="Tahoma" pitchFamily="34" charset="0"/>
                <a:ea typeface="ＭＳ Ｐゴシック" charset="-128"/>
              </a:defRPr>
            </a:lvl2pPr>
            <a:lvl3pPr marL="1143000" indent="-228600" eaLnBrk="0" hangingPunct="0">
              <a:spcBef>
                <a:spcPct val="20000"/>
              </a:spcBef>
              <a:buClr>
                <a:schemeClr val="accent2"/>
              </a:buClr>
              <a:buSzPct val="65000"/>
              <a:buFont typeface="Wingdings" pitchFamily="2" charset="2"/>
              <a:buChar char="n"/>
              <a:defRPr kumimoji="1" sz="2400">
                <a:solidFill>
                  <a:schemeClr val="tx1"/>
                </a:solidFill>
                <a:latin typeface="Tahoma" pitchFamily="34" charset="0"/>
                <a:ea typeface="ＭＳ Ｐゴシック" charset="-128"/>
              </a:defRPr>
            </a:lvl3pPr>
            <a:lvl4pPr marL="1600200" indent="-228600" eaLnBrk="0" hangingPunct="0">
              <a:spcBef>
                <a:spcPct val="20000"/>
              </a:spcBef>
              <a:buClr>
                <a:schemeClr val="tx1"/>
              </a:buClr>
              <a:buSzPct val="65000"/>
              <a:buFont typeface="Wingdings" pitchFamily="2" charset="2"/>
              <a:buChar char="n"/>
              <a:defRPr kumimoji="1" sz="2000">
                <a:solidFill>
                  <a:schemeClr val="tx1"/>
                </a:solidFill>
                <a:latin typeface="Tahoma" pitchFamily="34" charset="0"/>
                <a:ea typeface="ＭＳ Ｐゴシック" charset="-128"/>
              </a:defRPr>
            </a:lvl4pPr>
            <a:lvl5pPr marL="2057400" indent="-228600" eaLnBrk="0" hangingPunct="0">
              <a:spcBef>
                <a:spcPct val="20000"/>
              </a:spcBef>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folHlink"/>
              </a:buClr>
              <a:buSzPct val="65000"/>
              <a:buFont typeface="Wingdings" pitchFamily="2" charset="2"/>
              <a:buChar char="n"/>
              <a:defRPr kumimoji="1" sz="2000">
                <a:solidFill>
                  <a:schemeClr val="tx1"/>
                </a:solidFill>
                <a:latin typeface="Tahoma" pitchFamily="34" charset="0"/>
                <a:ea typeface="ＭＳ Ｐゴシック" charset="-128"/>
              </a:defRPr>
            </a:lvl9pPr>
          </a:lstStyle>
          <a:p>
            <a:pPr eaLnBrk="1" hangingPunct="1">
              <a:spcBef>
                <a:spcPct val="0"/>
              </a:spcBef>
              <a:buClrTx/>
              <a:buSzTx/>
              <a:buFontTx/>
              <a:buNone/>
            </a:pPr>
            <a:r>
              <a:rPr kumimoji="0" lang="de-DE" altLang="ja-JP" sz="1200"/>
              <a:t>Tatsuo YABE</a:t>
            </a:r>
            <a:endParaRPr kumimoji="0" lang="en-US" altLang="ja-JP" sz="1200"/>
          </a:p>
        </p:txBody>
      </p:sp>
    </p:spTree>
    <p:extLst>
      <p:ext uri="{BB962C8B-B14F-4D97-AF65-F5344CB8AC3E}">
        <p14:creationId xmlns:p14="http://schemas.microsoft.com/office/powerpoint/2010/main" val="35786901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3295</TotalTime>
  <Words>2141</Words>
  <Application>Microsoft Office PowerPoint</Application>
  <PresentationFormat>画面に合わせる (4:3)</PresentationFormat>
  <Paragraphs>192</Paragraphs>
  <Slides>14</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14</vt:i4>
      </vt:variant>
    </vt:vector>
  </HeadingPairs>
  <TitlesOfParts>
    <vt:vector size="26" baseType="lpstr">
      <vt:lpstr>Meiryo UI</vt:lpstr>
      <vt:lpstr>ＭＳ Ｐゴシック</vt:lpstr>
      <vt:lpstr>MS UI Gothic</vt:lpstr>
      <vt:lpstr>メイリオ</vt:lpstr>
      <vt:lpstr>游ゴシック</vt:lpstr>
      <vt:lpstr>游ゴシック Medium</vt:lpstr>
      <vt:lpstr>Arial</vt:lpstr>
      <vt:lpstr>Arial Narrow</vt:lpstr>
      <vt:lpstr>Calibri</vt:lpstr>
      <vt:lpstr>Century</vt:lpstr>
      <vt:lpstr>Wingdings 2</vt:lpstr>
      <vt:lpstr>Office ​​テーマ</vt:lpstr>
      <vt:lpstr>PowerPoint プレゼンテーション</vt:lpstr>
      <vt:lpstr>[IIIB] KSR v. Teleflex -1</vt:lpstr>
      <vt:lpstr>[IIIB] KSR v. Teleflex - 2</vt:lpstr>
      <vt:lpstr>[IIIB] KSR v. Teleflex - 3</vt:lpstr>
      <vt:lpstr>[IIIB] KSR v. Teleflex - 4</vt:lpstr>
      <vt:lpstr>[IIIB] KSR v. Teleflex - 5</vt:lpstr>
      <vt:lpstr>[IIIB] KSR v. Teleflex - 6</vt:lpstr>
      <vt:lpstr>[IIIB] KSR v. Teleflex - 7</vt:lpstr>
      <vt:lpstr>[IV] MPEP§2143</vt:lpstr>
      <vt:lpstr>[IV-1] MPEP2143 Before KSR</vt:lpstr>
      <vt:lpstr>[IV-2] MPEP2143 After KSR</vt:lpstr>
      <vt:lpstr>[IV-3] MPEP2143 After KSR</vt:lpstr>
      <vt:lpstr>[IV-4] MPEP2143 After KSR</vt:lpstr>
      <vt:lpstr>[V] まとめ</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米国特許基礎セミナー 35 U.S.C.101 特許適格性</dc:title>
  <dc:creator>矢部達雄</dc:creator>
  <cp:lastModifiedBy>Tatsuo</cp:lastModifiedBy>
  <cp:revision>162</cp:revision>
  <cp:lastPrinted>2022-05-24T05:02:34Z</cp:lastPrinted>
  <dcterms:created xsi:type="dcterms:W3CDTF">2020-10-13T05:03:12Z</dcterms:created>
  <dcterms:modified xsi:type="dcterms:W3CDTF">2024-07-04T08:16:03Z</dcterms:modified>
</cp:coreProperties>
</file>